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5" r:id="rId3"/>
    <p:sldId id="258" r:id="rId4"/>
    <p:sldId id="277" r:id="rId5"/>
    <p:sldId id="266" r:id="rId6"/>
    <p:sldId id="264" r:id="rId7"/>
    <p:sldId id="263" r:id="rId8"/>
    <p:sldId id="294" r:id="rId9"/>
    <p:sldId id="278" r:id="rId10"/>
    <p:sldId id="267" r:id="rId11"/>
    <p:sldId id="269" r:id="rId12"/>
    <p:sldId id="270" r:id="rId13"/>
    <p:sldId id="298" r:id="rId14"/>
    <p:sldId id="293" r:id="rId15"/>
    <p:sldId id="295" r:id="rId16"/>
    <p:sldId id="284" r:id="rId17"/>
    <p:sldId id="300" r:id="rId18"/>
    <p:sldId id="289" r:id="rId19"/>
    <p:sldId id="299" r:id="rId20"/>
    <p:sldId id="301" r:id="rId21"/>
    <p:sldId id="291" r:id="rId22"/>
    <p:sldId id="302"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08" autoAdjust="0"/>
  </p:normalViewPr>
  <p:slideViewPr>
    <p:cSldViewPr snapToGrid="0">
      <p:cViewPr varScale="1">
        <p:scale>
          <a:sx n="88" d="100"/>
          <a:sy n="88" d="100"/>
        </p:scale>
        <p:origin x="14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027AE-8773-45EC-BFE8-81B41D5A270D}"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34D44-CA3A-4FC3-9085-684B8FAB7425}" type="slidenum">
              <a:rPr lang="en-US" smtClean="0"/>
              <a:t>‹#›</a:t>
            </a:fld>
            <a:endParaRPr lang="en-US"/>
          </a:p>
        </p:txBody>
      </p:sp>
    </p:spTree>
    <p:extLst>
      <p:ext uri="{BB962C8B-B14F-4D97-AF65-F5344CB8AC3E}">
        <p14:creationId xmlns:p14="http://schemas.microsoft.com/office/powerpoint/2010/main" val="59550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Hello Rotarians. As already mentioned, my name is Chimwemwe and I’d like to thank you for the opportunity to share my exciting journey during the Rotary Peace Fellowship.</a:t>
            </a:r>
          </a:p>
          <a:p>
            <a:pPr marL="171450" indent="-171450">
              <a:buFontTx/>
              <a:buChar char="-"/>
            </a:pPr>
            <a:r>
              <a:rPr lang="en-US" dirty="0"/>
              <a:t>Before I share my experience, let me 1</a:t>
            </a:r>
            <a:r>
              <a:rPr lang="en-US" baseline="30000" dirty="0"/>
              <a:t>st</a:t>
            </a:r>
            <a:r>
              <a:rPr lang="en-US" dirty="0"/>
              <a:t> give you a brief background of my work and what motivated me to apply for the fellowship</a:t>
            </a:r>
          </a:p>
        </p:txBody>
      </p:sp>
      <p:sp>
        <p:nvSpPr>
          <p:cNvPr id="4" name="Slide Number Placeholder 3"/>
          <p:cNvSpPr>
            <a:spLocks noGrp="1"/>
          </p:cNvSpPr>
          <p:nvPr>
            <p:ph type="sldNum" sz="quarter" idx="5"/>
          </p:nvPr>
        </p:nvSpPr>
        <p:spPr/>
        <p:txBody>
          <a:bodyPr/>
          <a:lstStyle/>
          <a:p>
            <a:fld id="{10B34D44-CA3A-4FC3-9085-684B8FAB7425}" type="slidenum">
              <a:rPr lang="en-US" smtClean="0"/>
              <a:t>1</a:t>
            </a:fld>
            <a:endParaRPr lang="en-US"/>
          </a:p>
        </p:txBody>
      </p:sp>
    </p:spTree>
    <p:extLst>
      <p:ext uri="{BB962C8B-B14F-4D97-AF65-F5344CB8AC3E}">
        <p14:creationId xmlns:p14="http://schemas.microsoft.com/office/powerpoint/2010/main" val="164185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had to approach the business community to ask for donations of medical supplies</a:t>
            </a:r>
          </a:p>
        </p:txBody>
      </p:sp>
      <p:sp>
        <p:nvSpPr>
          <p:cNvPr id="4" name="Slide Number Placeholder 3"/>
          <p:cNvSpPr>
            <a:spLocks noGrp="1"/>
          </p:cNvSpPr>
          <p:nvPr>
            <p:ph type="sldNum" sz="quarter" idx="5"/>
          </p:nvPr>
        </p:nvSpPr>
        <p:spPr/>
        <p:txBody>
          <a:bodyPr/>
          <a:lstStyle/>
          <a:p>
            <a:fld id="{10B34D44-CA3A-4FC3-9085-684B8FAB7425}" type="slidenum">
              <a:rPr lang="en-US" smtClean="0"/>
              <a:t>11</a:t>
            </a:fld>
            <a:endParaRPr lang="en-US"/>
          </a:p>
        </p:txBody>
      </p:sp>
    </p:spTree>
    <p:extLst>
      <p:ext uri="{BB962C8B-B14F-4D97-AF65-F5344CB8AC3E}">
        <p14:creationId xmlns:p14="http://schemas.microsoft.com/office/powerpoint/2010/main" val="13328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However, as you can see, these donations were far from meeting even half of the needs</a:t>
            </a:r>
          </a:p>
          <a:p>
            <a:pPr marL="171450" indent="-171450">
              <a:buFontTx/>
              <a:buChar char="-"/>
            </a:pPr>
            <a:r>
              <a:rPr lang="en-US" dirty="0"/>
              <a:t>The most heartbreaking part was that the people I attended to at the hospital I worked at could afford and have access to any type of medication they needed and yet this refugee population that was already facing the hardships of being displaced due to war could not receive the care they needed. </a:t>
            </a:r>
          </a:p>
        </p:txBody>
      </p:sp>
      <p:sp>
        <p:nvSpPr>
          <p:cNvPr id="4" name="Slide Number Placeholder 3"/>
          <p:cNvSpPr>
            <a:spLocks noGrp="1"/>
          </p:cNvSpPr>
          <p:nvPr>
            <p:ph type="sldNum" sz="quarter" idx="5"/>
          </p:nvPr>
        </p:nvSpPr>
        <p:spPr/>
        <p:txBody>
          <a:bodyPr/>
          <a:lstStyle/>
          <a:p>
            <a:fld id="{10B34D44-CA3A-4FC3-9085-684B8FAB7425}" type="slidenum">
              <a:rPr lang="en-US" smtClean="0"/>
              <a:t>12</a:t>
            </a:fld>
            <a:endParaRPr lang="en-US"/>
          </a:p>
        </p:txBody>
      </p:sp>
    </p:spTree>
    <p:extLst>
      <p:ext uri="{BB962C8B-B14F-4D97-AF65-F5344CB8AC3E}">
        <p14:creationId xmlns:p14="http://schemas.microsoft.com/office/powerpoint/2010/main" val="3256875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brings me to this quote by Dr Martin Luther King…</a:t>
            </a:r>
          </a:p>
        </p:txBody>
      </p:sp>
      <p:sp>
        <p:nvSpPr>
          <p:cNvPr id="4" name="Slide Number Placeholder 3"/>
          <p:cNvSpPr>
            <a:spLocks noGrp="1"/>
          </p:cNvSpPr>
          <p:nvPr>
            <p:ph type="sldNum" sz="quarter" idx="5"/>
          </p:nvPr>
        </p:nvSpPr>
        <p:spPr/>
        <p:txBody>
          <a:bodyPr/>
          <a:lstStyle/>
          <a:p>
            <a:fld id="{10B34D44-CA3A-4FC3-9085-684B8FAB7425}" type="slidenum">
              <a:rPr lang="en-US" smtClean="0"/>
              <a:t>13</a:t>
            </a:fld>
            <a:endParaRPr lang="en-US"/>
          </a:p>
        </p:txBody>
      </p:sp>
    </p:spTree>
    <p:extLst>
      <p:ext uri="{BB962C8B-B14F-4D97-AF65-F5344CB8AC3E}">
        <p14:creationId xmlns:p14="http://schemas.microsoft.com/office/powerpoint/2010/main" val="349616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Fortunately, we had a dedicated team who came to Malawi all the way from the United states to help fight this injustice, by providing free and quality medical care to those who could not afford it</a:t>
            </a:r>
          </a:p>
        </p:txBody>
      </p:sp>
      <p:sp>
        <p:nvSpPr>
          <p:cNvPr id="4" name="Slide Number Placeholder 3"/>
          <p:cNvSpPr>
            <a:spLocks noGrp="1"/>
          </p:cNvSpPr>
          <p:nvPr>
            <p:ph type="sldNum" sz="quarter" idx="5"/>
          </p:nvPr>
        </p:nvSpPr>
        <p:spPr/>
        <p:txBody>
          <a:bodyPr/>
          <a:lstStyle/>
          <a:p>
            <a:fld id="{10B34D44-CA3A-4FC3-9085-684B8FAB7425}" type="slidenum">
              <a:rPr lang="en-US" smtClean="0"/>
              <a:t>14</a:t>
            </a:fld>
            <a:endParaRPr lang="en-US"/>
          </a:p>
        </p:txBody>
      </p:sp>
    </p:spTree>
    <p:extLst>
      <p:ext uri="{BB962C8B-B14F-4D97-AF65-F5344CB8AC3E}">
        <p14:creationId xmlns:p14="http://schemas.microsoft.com/office/powerpoint/2010/main" val="349992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Along the way, I was introduced to the Rotary Peace Fellowship by my boss at the hospital.</a:t>
            </a:r>
          </a:p>
          <a:p>
            <a:pPr marL="171450" indent="-171450">
              <a:buFontTx/>
              <a:buChar char="-"/>
            </a:pPr>
            <a:r>
              <a:rPr lang="en-US" dirty="0"/>
              <a:t>He thought with my work at the camp, I’d gain more knowledge and skills to effectively assist the refugees</a:t>
            </a:r>
          </a:p>
          <a:p>
            <a:pPr marL="171450" indent="-171450">
              <a:buFontTx/>
              <a:buChar char="-"/>
            </a:pPr>
            <a:r>
              <a:rPr lang="en-US" dirty="0"/>
              <a:t>I applied but I didn’t make it during the 1</a:t>
            </a:r>
            <a:r>
              <a:rPr lang="en-US" baseline="30000" dirty="0"/>
              <a:t>st</a:t>
            </a:r>
            <a:r>
              <a:rPr lang="en-US" dirty="0"/>
              <a:t> attempt. I applied again the following year and I was selected for the fellowship</a:t>
            </a:r>
          </a:p>
        </p:txBody>
      </p:sp>
      <p:sp>
        <p:nvSpPr>
          <p:cNvPr id="4" name="Slide Number Placeholder 3"/>
          <p:cNvSpPr>
            <a:spLocks noGrp="1"/>
          </p:cNvSpPr>
          <p:nvPr>
            <p:ph type="sldNum" sz="quarter" idx="5"/>
          </p:nvPr>
        </p:nvSpPr>
        <p:spPr/>
        <p:txBody>
          <a:bodyPr/>
          <a:lstStyle/>
          <a:p>
            <a:fld id="{10B34D44-CA3A-4FC3-9085-684B8FAB7425}" type="slidenum">
              <a:rPr lang="en-US" smtClean="0"/>
              <a:t>15</a:t>
            </a:fld>
            <a:endParaRPr lang="en-US"/>
          </a:p>
        </p:txBody>
      </p:sp>
    </p:spTree>
    <p:extLst>
      <p:ext uri="{BB962C8B-B14F-4D97-AF65-F5344CB8AC3E}">
        <p14:creationId xmlns:p14="http://schemas.microsoft.com/office/powerpoint/2010/main" val="878319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joined the RPF with the hope of returning home with the skill to do more than just seeing patients at the clinic.</a:t>
            </a:r>
          </a:p>
          <a:p>
            <a:r>
              <a:rPr lang="en-US" dirty="0"/>
              <a:t>- I wanted to study public health to prevent illnesses and peace and conflict resolution to provide me with the skill in Peacebuilding</a:t>
            </a:r>
          </a:p>
        </p:txBody>
      </p:sp>
      <p:sp>
        <p:nvSpPr>
          <p:cNvPr id="4" name="Slide Number Placeholder 3"/>
          <p:cNvSpPr>
            <a:spLocks noGrp="1"/>
          </p:cNvSpPr>
          <p:nvPr>
            <p:ph type="sldNum" sz="quarter" idx="5"/>
          </p:nvPr>
        </p:nvSpPr>
        <p:spPr/>
        <p:txBody>
          <a:bodyPr/>
          <a:lstStyle/>
          <a:p>
            <a:fld id="{10B34D44-CA3A-4FC3-9085-684B8FAB7425}" type="slidenum">
              <a:rPr lang="en-US" smtClean="0"/>
              <a:t>16</a:t>
            </a:fld>
            <a:endParaRPr lang="en-US"/>
          </a:p>
        </p:txBody>
      </p:sp>
    </p:spTree>
    <p:extLst>
      <p:ext uri="{BB962C8B-B14F-4D97-AF65-F5344CB8AC3E}">
        <p14:creationId xmlns:p14="http://schemas.microsoft.com/office/powerpoint/2010/main" val="75414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developed invaluable skills which I wouldn’t have developed without the fellowship. </a:t>
            </a:r>
          </a:p>
          <a:p>
            <a:pPr marL="171450" indent="-171450">
              <a:buFontTx/>
              <a:buChar char="-"/>
            </a:pPr>
            <a:r>
              <a:rPr lang="en-US" dirty="0"/>
              <a:t>I gained more than I expected</a:t>
            </a:r>
          </a:p>
        </p:txBody>
      </p:sp>
      <p:sp>
        <p:nvSpPr>
          <p:cNvPr id="4" name="Slide Number Placeholder 3"/>
          <p:cNvSpPr>
            <a:spLocks noGrp="1"/>
          </p:cNvSpPr>
          <p:nvPr>
            <p:ph type="sldNum" sz="quarter" idx="5"/>
          </p:nvPr>
        </p:nvSpPr>
        <p:spPr/>
        <p:txBody>
          <a:bodyPr/>
          <a:lstStyle/>
          <a:p>
            <a:fld id="{10B34D44-CA3A-4FC3-9085-684B8FAB7425}" type="slidenum">
              <a:rPr lang="en-US" smtClean="0"/>
              <a:t>17</a:t>
            </a:fld>
            <a:endParaRPr lang="en-US"/>
          </a:p>
        </p:txBody>
      </p:sp>
    </p:spTree>
    <p:extLst>
      <p:ext uri="{BB962C8B-B14F-4D97-AF65-F5344CB8AC3E}">
        <p14:creationId xmlns:p14="http://schemas.microsoft.com/office/powerpoint/2010/main" val="379317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Due to the diverse background of classmates, I learnt how to collaborate on an interdisciplinary level to achieve a common goal</a:t>
            </a:r>
          </a:p>
          <a:p>
            <a:pPr marL="171450" indent="-171450">
              <a:buFontTx/>
              <a:buChar char="-"/>
            </a:pPr>
            <a:r>
              <a:rPr lang="en-US" dirty="0"/>
              <a:t>Our class was composed of fellows from diverse professional background</a:t>
            </a:r>
          </a:p>
          <a:p>
            <a:pPr marL="171450" indent="-171450">
              <a:buFontTx/>
              <a:buChar char="-"/>
            </a:pPr>
            <a:r>
              <a:rPr lang="en-US" dirty="0"/>
              <a:t>In this picture, we were working on a project that studied how refugees in the united states adapted to their new life in their communities.</a:t>
            </a:r>
          </a:p>
          <a:p>
            <a:pPr marL="171450" indent="-171450">
              <a:buFontTx/>
              <a:buChar char="-"/>
            </a:pPr>
            <a:r>
              <a:rPr lang="en-US" dirty="0"/>
              <a:t>We were of 3 different professional backgrounds- Medical Doctor, Economist and a lawyer</a:t>
            </a:r>
          </a:p>
        </p:txBody>
      </p:sp>
      <p:sp>
        <p:nvSpPr>
          <p:cNvPr id="4" name="Slide Number Placeholder 3"/>
          <p:cNvSpPr>
            <a:spLocks noGrp="1"/>
          </p:cNvSpPr>
          <p:nvPr>
            <p:ph type="sldNum" sz="quarter" idx="5"/>
          </p:nvPr>
        </p:nvSpPr>
        <p:spPr/>
        <p:txBody>
          <a:bodyPr/>
          <a:lstStyle/>
          <a:p>
            <a:fld id="{10B34D44-CA3A-4FC3-9085-684B8FAB7425}" type="slidenum">
              <a:rPr lang="en-US" smtClean="0"/>
              <a:t>18</a:t>
            </a:fld>
            <a:endParaRPr lang="en-US"/>
          </a:p>
        </p:txBody>
      </p:sp>
    </p:spTree>
    <p:extLst>
      <p:ext uri="{BB962C8B-B14F-4D97-AF65-F5344CB8AC3E}">
        <p14:creationId xmlns:p14="http://schemas.microsoft.com/office/powerpoint/2010/main" val="177875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developed the skill to ameliorate the suffering and threats to human health through advocacy</a:t>
            </a:r>
          </a:p>
          <a:p>
            <a:pPr marL="171450" indent="-171450">
              <a:buFont typeface="Arial" panose="020B0604020202020204" pitchFamily="34" charset="0"/>
              <a:buChar char="•"/>
            </a:pPr>
            <a:r>
              <a:rPr lang="en-US" dirty="0"/>
              <a:t>During my applied field experience or internship, I had the opportunity to work with Chuck Root on a Global Grants application.</a:t>
            </a:r>
          </a:p>
          <a:p>
            <a:pPr marL="171450" indent="-171450">
              <a:buFont typeface="Arial" panose="020B0604020202020204" pitchFamily="34" charset="0"/>
              <a:buChar char="•"/>
            </a:pPr>
            <a:r>
              <a:rPr lang="en-US" dirty="0"/>
              <a:t>We focused on fighting disease by educating and equipping communities to stop the spread of life-threatening diseases. </a:t>
            </a:r>
          </a:p>
          <a:p>
            <a:pPr marL="171450" indent="-171450">
              <a:buFont typeface="Arial" panose="020B0604020202020204" pitchFamily="34" charset="0"/>
              <a:buChar char="•"/>
            </a:pPr>
            <a:r>
              <a:rPr lang="en-US" dirty="0"/>
              <a:t>The grant was approved and would help train village volunteers and health workers in critical areas.</a:t>
            </a:r>
          </a:p>
        </p:txBody>
      </p:sp>
      <p:sp>
        <p:nvSpPr>
          <p:cNvPr id="4" name="Slide Number Placeholder 3"/>
          <p:cNvSpPr>
            <a:spLocks noGrp="1"/>
          </p:cNvSpPr>
          <p:nvPr>
            <p:ph type="sldNum" sz="quarter" idx="5"/>
          </p:nvPr>
        </p:nvSpPr>
        <p:spPr/>
        <p:txBody>
          <a:bodyPr/>
          <a:lstStyle/>
          <a:p>
            <a:fld id="{10B34D44-CA3A-4FC3-9085-684B8FAB7425}" type="slidenum">
              <a:rPr lang="en-US" smtClean="0"/>
              <a:t>19</a:t>
            </a:fld>
            <a:endParaRPr lang="en-US"/>
          </a:p>
        </p:txBody>
      </p:sp>
    </p:spTree>
    <p:extLst>
      <p:ext uri="{BB962C8B-B14F-4D97-AF65-F5344CB8AC3E}">
        <p14:creationId xmlns:p14="http://schemas.microsoft.com/office/powerpoint/2010/main" val="259571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developed the skill to influence policy makers through my Masters project on promoting menstrual Hygiene management among displaced girls and women</a:t>
            </a:r>
          </a:p>
          <a:p>
            <a:r>
              <a:rPr lang="en-US" dirty="0"/>
              <a:t> </a:t>
            </a:r>
          </a:p>
        </p:txBody>
      </p:sp>
      <p:sp>
        <p:nvSpPr>
          <p:cNvPr id="4" name="Slide Number Placeholder 3"/>
          <p:cNvSpPr>
            <a:spLocks noGrp="1"/>
          </p:cNvSpPr>
          <p:nvPr>
            <p:ph type="sldNum" sz="quarter" idx="5"/>
          </p:nvPr>
        </p:nvSpPr>
        <p:spPr/>
        <p:txBody>
          <a:bodyPr/>
          <a:lstStyle/>
          <a:p>
            <a:fld id="{10B34D44-CA3A-4FC3-9085-684B8FAB7425}" type="slidenum">
              <a:rPr lang="en-US" smtClean="0"/>
              <a:t>20</a:t>
            </a:fld>
            <a:endParaRPr lang="en-US"/>
          </a:p>
        </p:txBody>
      </p:sp>
    </p:spTree>
    <p:extLst>
      <p:ext uri="{BB962C8B-B14F-4D97-AF65-F5344CB8AC3E}">
        <p14:creationId xmlns:p14="http://schemas.microsoft.com/office/powerpoint/2010/main" val="3085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Chimwemwe means Joy. So you can call me Joy or </a:t>
            </a:r>
            <a:r>
              <a:rPr lang="en-US" dirty="0" err="1"/>
              <a:t>Chim</a:t>
            </a:r>
            <a:r>
              <a:rPr lang="en-US" dirty="0"/>
              <a:t>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10B34D44-CA3A-4FC3-9085-684B8FAB7425}" type="slidenum">
              <a:rPr lang="en-US" smtClean="0"/>
              <a:t>2</a:t>
            </a:fld>
            <a:endParaRPr lang="en-US"/>
          </a:p>
        </p:txBody>
      </p:sp>
    </p:spTree>
    <p:extLst>
      <p:ext uri="{BB962C8B-B14F-4D97-AF65-F5344CB8AC3E}">
        <p14:creationId xmlns:p14="http://schemas.microsoft.com/office/powerpoint/2010/main" val="282118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that I’ve completed my studies, I plan to work on promoting equal access to health care</a:t>
            </a:r>
          </a:p>
          <a:p>
            <a:pPr marL="171450" indent="-171450">
              <a:buFontTx/>
              <a:buChar char="-"/>
            </a:pPr>
            <a:r>
              <a:rPr lang="en-US" dirty="0"/>
              <a:t>I plan to work among the refugees population by supporting effective implementation of health programs using the skills I developed in implementation science</a:t>
            </a:r>
          </a:p>
          <a:p>
            <a:pPr marL="171450" indent="-171450">
              <a:buFontTx/>
              <a:buChar char="-"/>
            </a:pPr>
            <a:r>
              <a:rPr lang="en-US" dirty="0"/>
              <a:t>As a start, I plan to support Menstrual Hygiene Management at the refugee camp</a:t>
            </a:r>
          </a:p>
          <a:p>
            <a:pPr marL="171450" indent="-171450">
              <a:buFontTx/>
              <a:buChar char="-"/>
            </a:pPr>
            <a:r>
              <a:rPr lang="en-US" dirty="0"/>
              <a:t>In addition, together with my husband, we’ve been looking into ways of reducing reliance on donations and making the assistance people receive sustainable</a:t>
            </a:r>
          </a:p>
          <a:p>
            <a:pPr marL="171450" indent="-171450">
              <a:buFontTx/>
              <a:buChar char="-"/>
            </a:pPr>
            <a:r>
              <a:rPr lang="en-US" dirty="0"/>
              <a:t>We then decided to form the Good Steward Foundation</a:t>
            </a:r>
          </a:p>
        </p:txBody>
      </p:sp>
      <p:sp>
        <p:nvSpPr>
          <p:cNvPr id="4" name="Slide Number Placeholder 3"/>
          <p:cNvSpPr>
            <a:spLocks noGrp="1"/>
          </p:cNvSpPr>
          <p:nvPr>
            <p:ph type="sldNum" sz="quarter" idx="5"/>
          </p:nvPr>
        </p:nvSpPr>
        <p:spPr/>
        <p:txBody>
          <a:bodyPr/>
          <a:lstStyle/>
          <a:p>
            <a:fld id="{10B34D44-CA3A-4FC3-9085-684B8FAB7425}" type="slidenum">
              <a:rPr lang="en-US" smtClean="0"/>
              <a:t>21</a:t>
            </a:fld>
            <a:endParaRPr lang="en-US"/>
          </a:p>
        </p:txBody>
      </p:sp>
    </p:spTree>
    <p:extLst>
      <p:ext uri="{BB962C8B-B14F-4D97-AF65-F5344CB8AC3E}">
        <p14:creationId xmlns:p14="http://schemas.microsoft.com/office/powerpoint/2010/main" val="3527327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are in the process of registering the foundation and we hope to use the some of the proceeds from our family companies (</a:t>
            </a:r>
            <a:r>
              <a:rPr lang="en-US" dirty="0" err="1"/>
              <a:t>Mvuma</a:t>
            </a:r>
            <a:r>
              <a:rPr lang="en-US" dirty="0"/>
              <a:t> Group of Companies) to support our activities.</a:t>
            </a:r>
          </a:p>
          <a:p>
            <a:pPr marL="171450" indent="-171450">
              <a:buFontTx/>
              <a:buChar char="-"/>
            </a:pPr>
            <a:r>
              <a:rPr lang="en-US" dirty="0"/>
              <a:t>We hope to start all necessary activities by September this year and we welcome volunteers to work with us during this journey. </a:t>
            </a:r>
          </a:p>
          <a:p>
            <a:pPr marL="171450" indent="-171450">
              <a:buFontTx/>
              <a:buChar char="-"/>
            </a:pPr>
            <a:r>
              <a:rPr lang="en-US" dirty="0"/>
              <a:t>I also look forward to working with the VVT on the activities outlined during the Global Grants Application</a:t>
            </a:r>
          </a:p>
        </p:txBody>
      </p:sp>
      <p:sp>
        <p:nvSpPr>
          <p:cNvPr id="4" name="Slide Number Placeholder 3"/>
          <p:cNvSpPr>
            <a:spLocks noGrp="1"/>
          </p:cNvSpPr>
          <p:nvPr>
            <p:ph type="sldNum" sz="quarter" idx="5"/>
          </p:nvPr>
        </p:nvSpPr>
        <p:spPr/>
        <p:txBody>
          <a:bodyPr/>
          <a:lstStyle/>
          <a:p>
            <a:fld id="{10B34D44-CA3A-4FC3-9085-684B8FAB7425}" type="slidenum">
              <a:rPr lang="en-US" smtClean="0"/>
              <a:t>22</a:t>
            </a:fld>
            <a:endParaRPr lang="en-US"/>
          </a:p>
        </p:txBody>
      </p:sp>
    </p:spTree>
    <p:extLst>
      <p:ext uri="{BB962C8B-B14F-4D97-AF65-F5344CB8AC3E}">
        <p14:creationId xmlns:p14="http://schemas.microsoft.com/office/powerpoint/2010/main" val="297189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thank you for your attention.</a:t>
            </a:r>
          </a:p>
          <a:p>
            <a:pPr marL="171450" indent="-171450">
              <a:buFontTx/>
              <a:buChar char="-"/>
            </a:pPr>
            <a:r>
              <a:rPr lang="en-US" dirty="0"/>
              <a:t>If there are any questions, I’m glad to take them.</a:t>
            </a:r>
          </a:p>
        </p:txBody>
      </p:sp>
      <p:sp>
        <p:nvSpPr>
          <p:cNvPr id="4" name="Slide Number Placeholder 3"/>
          <p:cNvSpPr>
            <a:spLocks noGrp="1"/>
          </p:cNvSpPr>
          <p:nvPr>
            <p:ph type="sldNum" sz="quarter" idx="5"/>
          </p:nvPr>
        </p:nvSpPr>
        <p:spPr/>
        <p:txBody>
          <a:bodyPr/>
          <a:lstStyle/>
          <a:p>
            <a:fld id="{10B34D44-CA3A-4FC3-9085-684B8FAB7425}" type="slidenum">
              <a:rPr lang="en-US" smtClean="0"/>
              <a:t>23</a:t>
            </a:fld>
            <a:endParaRPr lang="en-US"/>
          </a:p>
        </p:txBody>
      </p:sp>
    </p:spTree>
    <p:extLst>
      <p:ext uri="{BB962C8B-B14F-4D97-AF65-F5344CB8AC3E}">
        <p14:creationId xmlns:p14="http://schemas.microsoft.com/office/powerpoint/2010/main" val="158265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was born and grew up in Malawi, my mother’s home country</a:t>
            </a:r>
          </a:p>
          <a:p>
            <a:pPr marL="171450" indent="-171450">
              <a:buFontTx/>
              <a:buChar char="-"/>
            </a:pPr>
            <a:r>
              <a:rPr lang="en-US" dirty="0"/>
              <a:t>Malawi is located in the southeastern part of Africa as shown in the map. It is approximately the size of Pennsylvania, but has a population of 8.5million more </a:t>
            </a:r>
          </a:p>
          <a:p>
            <a:pPr marL="171450" indent="-171450">
              <a:buFontTx/>
              <a:buChar char="-"/>
            </a:pPr>
            <a:r>
              <a:rPr lang="en-US" dirty="0"/>
              <a:t>My dad is from Rwanda. Some of you may be aware that Rwanda suffered 100 days of genocide in 1994 where 800,000 people were slaughtered by Ethnic Hutu extremists</a:t>
            </a:r>
          </a:p>
          <a:p>
            <a:pPr marL="171450" indent="-171450">
              <a:buFontTx/>
              <a:buChar char="-"/>
            </a:pPr>
            <a:r>
              <a:rPr lang="en-US" dirty="0"/>
              <a:t>However, my father left his country during the 1</a:t>
            </a:r>
            <a:r>
              <a:rPr lang="en-US" baseline="30000" dirty="0"/>
              <a:t>st</a:t>
            </a:r>
            <a:r>
              <a:rPr lang="en-US" dirty="0"/>
              <a:t> ethnic attacks in the late 1960’s and made Malawi his new home</a:t>
            </a:r>
          </a:p>
          <a:p>
            <a:pPr marL="171450" indent="-171450">
              <a:buFontTx/>
              <a:buChar char="-"/>
            </a:pPr>
            <a:r>
              <a:rPr lang="en-US" dirty="0"/>
              <a:t>During the 1994 genocide, I was 9 and we used to listen to the radio a lot to get updates regarding the genocide</a:t>
            </a:r>
          </a:p>
          <a:p>
            <a:pPr marL="171450" indent="-171450">
              <a:buFontTx/>
              <a:buChar char="-"/>
            </a:pPr>
            <a:r>
              <a:rPr lang="en-US" dirty="0"/>
              <a:t>I imagined the many innocent children my age who were forced to flee their homes. I even imagine them being wounded and needing treatment</a:t>
            </a:r>
          </a:p>
          <a:p>
            <a:pPr marL="171450" indent="-171450">
              <a:buFontTx/>
              <a:buChar char="-"/>
            </a:pPr>
            <a:r>
              <a:rPr lang="en-US" dirty="0"/>
              <a:t>This motivated me to become a medical doctor and treat war victims</a:t>
            </a:r>
          </a:p>
        </p:txBody>
      </p:sp>
      <p:sp>
        <p:nvSpPr>
          <p:cNvPr id="4" name="Slide Number Placeholder 3"/>
          <p:cNvSpPr>
            <a:spLocks noGrp="1"/>
          </p:cNvSpPr>
          <p:nvPr>
            <p:ph type="sldNum" sz="quarter" idx="5"/>
          </p:nvPr>
        </p:nvSpPr>
        <p:spPr/>
        <p:txBody>
          <a:bodyPr/>
          <a:lstStyle/>
          <a:p>
            <a:fld id="{10B34D44-CA3A-4FC3-9085-684B8FAB7425}" type="slidenum">
              <a:rPr lang="en-US" smtClean="0"/>
              <a:t>3</a:t>
            </a:fld>
            <a:endParaRPr lang="en-US"/>
          </a:p>
        </p:txBody>
      </p:sp>
    </p:spTree>
    <p:extLst>
      <p:ext uri="{BB962C8B-B14F-4D97-AF65-F5344CB8AC3E}">
        <p14:creationId xmlns:p14="http://schemas.microsoft.com/office/powerpoint/2010/main" val="360380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imagined such suffering among children</a:t>
            </a:r>
          </a:p>
        </p:txBody>
      </p:sp>
      <p:sp>
        <p:nvSpPr>
          <p:cNvPr id="4" name="Slide Number Placeholder 3"/>
          <p:cNvSpPr>
            <a:spLocks noGrp="1"/>
          </p:cNvSpPr>
          <p:nvPr>
            <p:ph type="sldNum" sz="quarter" idx="5"/>
          </p:nvPr>
        </p:nvSpPr>
        <p:spPr/>
        <p:txBody>
          <a:bodyPr/>
          <a:lstStyle/>
          <a:p>
            <a:fld id="{10B34D44-CA3A-4FC3-9085-684B8FAB7425}" type="slidenum">
              <a:rPr lang="en-US" smtClean="0"/>
              <a:t>4</a:t>
            </a:fld>
            <a:endParaRPr lang="en-US"/>
          </a:p>
        </p:txBody>
      </p:sp>
    </p:spTree>
    <p:extLst>
      <p:ext uri="{BB962C8B-B14F-4D97-AF65-F5344CB8AC3E}">
        <p14:creationId xmlns:p14="http://schemas.microsoft.com/office/powerpoint/2010/main" val="43663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- 9 years ago, I graduated as a medical doctor</a:t>
            </a:r>
          </a:p>
        </p:txBody>
      </p:sp>
      <p:sp>
        <p:nvSpPr>
          <p:cNvPr id="4" name="Slide Number Placeholder 3"/>
          <p:cNvSpPr>
            <a:spLocks noGrp="1"/>
          </p:cNvSpPr>
          <p:nvPr>
            <p:ph type="sldNum" sz="quarter" idx="5"/>
          </p:nvPr>
        </p:nvSpPr>
        <p:spPr/>
        <p:txBody>
          <a:bodyPr/>
          <a:lstStyle/>
          <a:p>
            <a:fld id="{10B34D44-CA3A-4FC3-9085-684B8FAB7425}" type="slidenum">
              <a:rPr lang="en-US" smtClean="0"/>
              <a:t>5</a:t>
            </a:fld>
            <a:endParaRPr lang="en-US"/>
          </a:p>
        </p:txBody>
      </p:sp>
    </p:spTree>
    <p:extLst>
      <p:ext uri="{BB962C8B-B14F-4D97-AF65-F5344CB8AC3E}">
        <p14:creationId xmlns:p14="http://schemas.microsoft.com/office/powerpoint/2010/main" val="115290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started working at a private hospital located in the heart of the capital city. </a:t>
            </a:r>
          </a:p>
          <a:p>
            <a:pPr marL="171450" indent="-171450">
              <a:buFontTx/>
              <a:buChar char="-"/>
            </a:pPr>
            <a:r>
              <a:rPr lang="en-US" dirty="0"/>
              <a:t>However, I still wanted to follow what drove me to become a medical doctor, </a:t>
            </a:r>
            <a:r>
              <a:rPr lang="en-US" dirty="0" err="1"/>
              <a:t>i.e</a:t>
            </a:r>
            <a:r>
              <a:rPr lang="en-US" dirty="0"/>
              <a:t> serve the refugee population</a:t>
            </a:r>
          </a:p>
          <a:p>
            <a:pPr marL="171450" indent="-171450">
              <a:buFontTx/>
              <a:buChar char="-"/>
            </a:pPr>
            <a:r>
              <a:rPr lang="en-US" dirty="0"/>
              <a:t>I then started volunteering at Dzaleka Refugee Camp, Malawi’s largest refugee camp </a:t>
            </a:r>
          </a:p>
        </p:txBody>
      </p:sp>
      <p:sp>
        <p:nvSpPr>
          <p:cNvPr id="4" name="Slide Number Placeholder 3"/>
          <p:cNvSpPr>
            <a:spLocks noGrp="1"/>
          </p:cNvSpPr>
          <p:nvPr>
            <p:ph type="sldNum" sz="quarter" idx="5"/>
          </p:nvPr>
        </p:nvSpPr>
        <p:spPr/>
        <p:txBody>
          <a:bodyPr/>
          <a:lstStyle/>
          <a:p>
            <a:fld id="{10B34D44-CA3A-4FC3-9085-684B8FAB7425}" type="slidenum">
              <a:rPr lang="en-US" smtClean="0"/>
              <a:t>6</a:t>
            </a:fld>
            <a:endParaRPr lang="en-US"/>
          </a:p>
        </p:txBody>
      </p:sp>
    </p:spTree>
    <p:extLst>
      <p:ext uri="{BB962C8B-B14F-4D97-AF65-F5344CB8AC3E}">
        <p14:creationId xmlns:p14="http://schemas.microsoft.com/office/powerpoint/2010/main" val="267382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Part of the refugee camp</a:t>
            </a:r>
          </a:p>
        </p:txBody>
      </p:sp>
      <p:sp>
        <p:nvSpPr>
          <p:cNvPr id="4" name="Slide Number Placeholder 3"/>
          <p:cNvSpPr>
            <a:spLocks noGrp="1"/>
          </p:cNvSpPr>
          <p:nvPr>
            <p:ph type="sldNum" sz="quarter" idx="5"/>
          </p:nvPr>
        </p:nvSpPr>
        <p:spPr/>
        <p:txBody>
          <a:bodyPr/>
          <a:lstStyle/>
          <a:p>
            <a:fld id="{10B34D44-CA3A-4FC3-9085-684B8FAB7425}" type="slidenum">
              <a:rPr lang="en-US" smtClean="0"/>
              <a:t>7</a:t>
            </a:fld>
            <a:endParaRPr lang="en-US"/>
          </a:p>
        </p:txBody>
      </p:sp>
    </p:spTree>
    <p:extLst>
      <p:ext uri="{BB962C8B-B14F-4D97-AF65-F5344CB8AC3E}">
        <p14:creationId xmlns:p14="http://schemas.microsoft.com/office/powerpoint/2010/main" val="297796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Due to the congestion, there is a strain on the available resources, especially medical personnel at the camp’s clinic</a:t>
            </a:r>
          </a:p>
          <a:p>
            <a:pPr marL="171450" indent="-171450">
              <a:buFontTx/>
              <a:buChar char="-"/>
            </a:pPr>
            <a:r>
              <a:rPr lang="en-US" dirty="0"/>
              <a:t>This resulted in very long queues of patients waiting to be assisted and I was moved to volunteer and help at the clinic</a:t>
            </a:r>
          </a:p>
        </p:txBody>
      </p:sp>
      <p:sp>
        <p:nvSpPr>
          <p:cNvPr id="4" name="Slide Number Placeholder 3"/>
          <p:cNvSpPr>
            <a:spLocks noGrp="1"/>
          </p:cNvSpPr>
          <p:nvPr>
            <p:ph type="sldNum" sz="quarter" idx="5"/>
          </p:nvPr>
        </p:nvSpPr>
        <p:spPr/>
        <p:txBody>
          <a:bodyPr/>
          <a:lstStyle/>
          <a:p>
            <a:fld id="{10B34D44-CA3A-4FC3-9085-684B8FAB7425}" type="slidenum">
              <a:rPr lang="en-US" smtClean="0"/>
              <a:t>9</a:t>
            </a:fld>
            <a:endParaRPr lang="en-US"/>
          </a:p>
        </p:txBody>
      </p:sp>
    </p:spTree>
    <p:extLst>
      <p:ext uri="{BB962C8B-B14F-4D97-AF65-F5344CB8AC3E}">
        <p14:creationId xmlns:p14="http://schemas.microsoft.com/office/powerpoint/2010/main" val="414662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 attending to a child with signs of pneumonia</a:t>
            </a:r>
          </a:p>
          <a:p>
            <a:pPr marL="171450" indent="-171450">
              <a:buFontTx/>
              <a:buChar char="-"/>
            </a:pPr>
            <a:r>
              <a:rPr lang="en-US" dirty="0"/>
              <a:t>Apart from a shortage of health personnel, there was also a shortage of drugs at the camp’s clinic.</a:t>
            </a:r>
          </a:p>
          <a:p>
            <a:pPr marL="171450" indent="-171450">
              <a:buFontTx/>
              <a:buChar char="-"/>
            </a:pPr>
            <a:r>
              <a:rPr lang="en-US" dirty="0"/>
              <a:t>I found it heartbreaking to send some children home without the required medication.</a:t>
            </a:r>
          </a:p>
          <a:p>
            <a:pPr marL="171450" indent="-171450">
              <a:buFontTx/>
              <a:buChar char="-"/>
            </a:pPr>
            <a:r>
              <a:rPr lang="en-US" dirty="0"/>
              <a:t>All I could do was tell them to but from the surrounding drug stores but most of them couldn’t afford.</a:t>
            </a:r>
          </a:p>
        </p:txBody>
      </p:sp>
      <p:sp>
        <p:nvSpPr>
          <p:cNvPr id="4" name="Slide Number Placeholder 3"/>
          <p:cNvSpPr>
            <a:spLocks noGrp="1"/>
          </p:cNvSpPr>
          <p:nvPr>
            <p:ph type="sldNum" sz="quarter" idx="5"/>
          </p:nvPr>
        </p:nvSpPr>
        <p:spPr/>
        <p:txBody>
          <a:bodyPr/>
          <a:lstStyle/>
          <a:p>
            <a:fld id="{10B34D44-CA3A-4FC3-9085-684B8FAB7425}" type="slidenum">
              <a:rPr lang="en-US" smtClean="0"/>
              <a:t>10</a:t>
            </a:fld>
            <a:endParaRPr lang="en-US"/>
          </a:p>
        </p:txBody>
      </p:sp>
    </p:spTree>
    <p:extLst>
      <p:ext uri="{BB962C8B-B14F-4D97-AF65-F5344CB8AC3E}">
        <p14:creationId xmlns:p14="http://schemas.microsoft.com/office/powerpoint/2010/main" val="261671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2C7B-86FD-4A48-A163-0505E11B7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271AD3-CA93-4417-A919-257BD3A0F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FBCC2-9DF2-47EB-8660-D91D397D2C88}"/>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D9F4AD3D-91DC-4CA6-A5C9-252FB31D6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231AD-6393-4BDD-A305-7D1C6E242C90}"/>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2120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BB58-BDEE-42EA-9442-69C1DCD0F8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337385-7648-422F-84F6-A854134465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93062-9275-4D10-994A-E60B16D85742}"/>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9299DC9A-9419-4123-B1A9-209988502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6B2A7-ED53-4FA1-8C6F-A2256C8F0822}"/>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101878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093D6A-1748-4C5A-899E-E457D4FCEB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FB796-11A9-4181-AD89-5F8E679A67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0732C-F75F-4A8F-BF19-DCDE33640B70}"/>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4176F750-3DBF-473F-99EE-0F16329C4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759B1-5D98-4518-9D51-DCAF5EF1DEF3}"/>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338733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5228-A6A4-433D-A1D4-A5F35411C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994C6-1901-4F96-9869-83D075A576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01539-B4FA-4A6B-ACDC-CDFD71565ED4}"/>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64F3405D-D45F-4F9F-91BA-CCAF819E5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CC932-DBB5-4D2D-8541-8FEE4A9B9199}"/>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181605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A76D-8A80-4857-A465-6B4451BC8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1D165E-C18B-41BE-8115-A23560361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621605-C0BE-4EB3-A274-9E190188F7E4}"/>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FA54987C-5B9D-4C8B-AE16-2E7FEDA9C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B17CD-0BA9-48E7-AAC9-58BBDC61E2AF}"/>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285980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BAA3-D12A-4F6B-A460-7F20CDFAE3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9F6EC-946D-4D67-B4AA-8F64A5CC19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8091A-3127-4A5E-A238-DD12487DF5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CAB231-5BA8-4E00-B3EF-645754DB0AE3}"/>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6" name="Footer Placeholder 5">
            <a:extLst>
              <a:ext uri="{FF2B5EF4-FFF2-40B4-BE49-F238E27FC236}">
                <a16:creationId xmlns:a16="http://schemas.microsoft.com/office/drawing/2014/main" id="{A6D64BD6-961E-4C98-B32C-33066BAA5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8C0E5-E518-4D16-BB79-580E478AEEF9}"/>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319598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D62F-E97B-4012-8B63-45663ABD12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FEF755-6B40-4CD8-ACCB-230EE7332B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FEAB71-B6B3-4E87-8BDA-21C55A609B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F6D688-CA9B-4ABD-A333-A8A7E6C30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44408E-13C5-4F10-95B3-44FCAD585C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1102A1-A942-434C-950C-88E888121498}"/>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8" name="Footer Placeholder 7">
            <a:extLst>
              <a:ext uri="{FF2B5EF4-FFF2-40B4-BE49-F238E27FC236}">
                <a16:creationId xmlns:a16="http://schemas.microsoft.com/office/drawing/2014/main" id="{60600337-8012-4F11-B404-5861C55CD2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580D9-D730-4F87-B83C-AC14B97879B0}"/>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215898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375E-4E83-4F87-B1B1-900647AA2B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81B42A-43C3-452F-9C26-DA01E45036D7}"/>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4" name="Footer Placeholder 3">
            <a:extLst>
              <a:ext uri="{FF2B5EF4-FFF2-40B4-BE49-F238E27FC236}">
                <a16:creationId xmlns:a16="http://schemas.microsoft.com/office/drawing/2014/main" id="{14756A23-EE68-4BED-86C4-7BE124BFF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C17694-35FA-4FB5-A795-3AB776D5A27B}"/>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317451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FB53A-B704-4F8F-A327-A48F9DAFEFC7}"/>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3" name="Footer Placeholder 2">
            <a:extLst>
              <a:ext uri="{FF2B5EF4-FFF2-40B4-BE49-F238E27FC236}">
                <a16:creationId xmlns:a16="http://schemas.microsoft.com/office/drawing/2014/main" id="{0485D29B-99E1-4A61-A335-0816803B7D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FA1DD5-9A4E-4590-AE92-BA566DB53CA7}"/>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96709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56D8-4829-4EB7-A31F-6B7FB22A0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EE19FA-025D-49C3-830D-A35E91313C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99FFB-AB38-4110-8F80-FE735F0BD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312954-6341-4432-BCAC-17BBDC310745}"/>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6" name="Footer Placeholder 5">
            <a:extLst>
              <a:ext uri="{FF2B5EF4-FFF2-40B4-BE49-F238E27FC236}">
                <a16:creationId xmlns:a16="http://schemas.microsoft.com/office/drawing/2014/main" id="{D88DDD35-4A94-4FB6-9FE4-F3562EF9D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F935C-17D3-4944-82DB-61ACE5C0F85B}"/>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1464054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87E-063A-4436-B1BF-7DFEC1673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0C12C9-B960-4AD7-88AE-ACDEA1A11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F1DF5-B1A2-4AF0-973E-68EEA56D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11E966-EE67-4089-BA4B-AA0364CCF9C6}"/>
              </a:ext>
            </a:extLst>
          </p:cNvPr>
          <p:cNvSpPr>
            <a:spLocks noGrp="1"/>
          </p:cNvSpPr>
          <p:nvPr>
            <p:ph type="dt" sz="half" idx="10"/>
          </p:nvPr>
        </p:nvSpPr>
        <p:spPr/>
        <p:txBody>
          <a:bodyPr/>
          <a:lstStyle/>
          <a:p>
            <a:fld id="{B166A8D3-4266-4C45-A052-D65C268E45ED}" type="datetimeFigureOut">
              <a:rPr lang="en-US" smtClean="0"/>
              <a:t>5/13/2021</a:t>
            </a:fld>
            <a:endParaRPr lang="en-US"/>
          </a:p>
        </p:txBody>
      </p:sp>
      <p:sp>
        <p:nvSpPr>
          <p:cNvPr id="6" name="Footer Placeholder 5">
            <a:extLst>
              <a:ext uri="{FF2B5EF4-FFF2-40B4-BE49-F238E27FC236}">
                <a16:creationId xmlns:a16="http://schemas.microsoft.com/office/drawing/2014/main" id="{60ADBAFE-75C7-48FC-9B7A-A107F5B3D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E9F08-1BF5-40D3-BDC9-1AD0216BB9BC}"/>
              </a:ext>
            </a:extLst>
          </p:cNvPr>
          <p:cNvSpPr>
            <a:spLocks noGrp="1"/>
          </p:cNvSpPr>
          <p:nvPr>
            <p:ph type="sldNum" sz="quarter" idx="12"/>
          </p:nvPr>
        </p:nvSpPr>
        <p:spPr/>
        <p:txBody>
          <a:bodyPr/>
          <a:lstStyle/>
          <a:p>
            <a:fld id="{22DCE18B-38E3-43D4-9A7D-7198363163B6}" type="slidenum">
              <a:rPr lang="en-US" smtClean="0"/>
              <a:t>‹#›</a:t>
            </a:fld>
            <a:endParaRPr lang="en-US"/>
          </a:p>
        </p:txBody>
      </p:sp>
    </p:spTree>
    <p:extLst>
      <p:ext uri="{BB962C8B-B14F-4D97-AF65-F5344CB8AC3E}">
        <p14:creationId xmlns:p14="http://schemas.microsoft.com/office/powerpoint/2010/main" val="178694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9E021-4A9C-4A4A-836D-25C6ED0B8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2CDD66-9717-42DA-8439-BB3E6F37C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50571-BA12-4FB4-B679-B4A6C31FD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6A8D3-4266-4C45-A052-D65C268E45ED}" type="datetimeFigureOut">
              <a:rPr lang="en-US" smtClean="0"/>
              <a:t>5/13/2021</a:t>
            </a:fld>
            <a:endParaRPr lang="en-US"/>
          </a:p>
        </p:txBody>
      </p:sp>
      <p:sp>
        <p:nvSpPr>
          <p:cNvPr id="5" name="Footer Placeholder 4">
            <a:extLst>
              <a:ext uri="{FF2B5EF4-FFF2-40B4-BE49-F238E27FC236}">
                <a16:creationId xmlns:a16="http://schemas.microsoft.com/office/drawing/2014/main" id="{361219BC-CC3A-44D2-B573-C6E21785D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8077A-D9C5-43D6-8EB7-D848DCC0AB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CE18B-38E3-43D4-9A7D-7198363163B6}" type="slidenum">
              <a:rPr lang="en-US" smtClean="0"/>
              <a:t>‹#›</a:t>
            </a:fld>
            <a:endParaRPr lang="en-US"/>
          </a:p>
        </p:txBody>
      </p:sp>
    </p:spTree>
    <p:extLst>
      <p:ext uri="{BB962C8B-B14F-4D97-AF65-F5344CB8AC3E}">
        <p14:creationId xmlns:p14="http://schemas.microsoft.com/office/powerpoint/2010/main" val="173033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reatlakesvoice.com/over-4500-congolese-refugees-flee-into-ugand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89FF1-45F5-4C83-A87D-8429878673D5}"/>
              </a:ext>
            </a:extLst>
          </p:cNvPr>
          <p:cNvSpPr>
            <a:spLocks noGrp="1"/>
          </p:cNvSpPr>
          <p:nvPr>
            <p:ph type="ctrTitle"/>
          </p:nvPr>
        </p:nvSpPr>
        <p:spPr>
          <a:xfrm>
            <a:off x="890338" y="640080"/>
            <a:ext cx="3734014" cy="3566160"/>
          </a:xfrm>
        </p:spPr>
        <p:txBody>
          <a:bodyPr anchor="b">
            <a:normAutofit/>
          </a:bodyPr>
          <a:lstStyle/>
          <a:p>
            <a:pPr algn="l"/>
            <a:r>
              <a:rPr lang="en-US" sz="4600"/>
              <a:t>My experience with the Rotary Peace Fellowship</a:t>
            </a:r>
            <a:br>
              <a:rPr lang="en-US" sz="4600"/>
            </a:br>
            <a:endParaRPr lang="en-US" sz="4600"/>
          </a:p>
        </p:txBody>
      </p:sp>
      <p:sp>
        <p:nvSpPr>
          <p:cNvPr id="3" name="Subtitle 2">
            <a:extLst>
              <a:ext uri="{FF2B5EF4-FFF2-40B4-BE49-F238E27FC236}">
                <a16:creationId xmlns:a16="http://schemas.microsoft.com/office/drawing/2014/main" id="{3568754C-D566-4C7C-B82D-B0C3C088C4AC}"/>
              </a:ext>
            </a:extLst>
          </p:cNvPr>
          <p:cNvSpPr>
            <a:spLocks noGrp="1"/>
          </p:cNvSpPr>
          <p:nvPr>
            <p:ph type="subTitle" idx="1"/>
          </p:nvPr>
        </p:nvSpPr>
        <p:spPr>
          <a:xfrm>
            <a:off x="890339" y="4636008"/>
            <a:ext cx="3734014" cy="1572768"/>
          </a:xfrm>
        </p:spPr>
        <p:txBody>
          <a:bodyPr>
            <a:normAutofit/>
          </a:bodyPr>
          <a:lstStyle/>
          <a:p>
            <a:pPr algn="l"/>
            <a:endParaRPr lang="en-US"/>
          </a:p>
          <a:p>
            <a:pPr algn="l"/>
            <a:r>
              <a:rPr lang="en-US"/>
              <a:t>By Chimwemwe Kumwenda</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91C7DE-CF59-4083-991B-96D00D4A1D9A}"/>
              </a:ext>
            </a:extLst>
          </p:cNvPr>
          <p:cNvPicPr>
            <a:picLocks noChangeAspect="1"/>
          </p:cNvPicPr>
          <p:nvPr/>
        </p:nvPicPr>
        <p:blipFill rotWithShape="1">
          <a:blip r:embed="rId3">
            <a:extLst>
              <a:ext uri="{28A0092B-C50C-407E-A947-70E740481C1C}">
                <a14:useLocalDpi xmlns:a14="http://schemas.microsoft.com/office/drawing/2010/main" val="0"/>
              </a:ext>
            </a:extLst>
          </a:blip>
          <a:srcRect l="4118" r="86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521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1BB3A68-FED9-41F9-82B8-2EEB5BBB84DD}"/>
              </a:ext>
            </a:extLst>
          </p:cNvPr>
          <p:cNvPicPr>
            <a:picLocks noChangeAspect="1"/>
          </p:cNvPicPr>
          <p:nvPr/>
        </p:nvPicPr>
        <p:blipFill rotWithShape="1">
          <a:blip r:embed="rId3">
            <a:extLst>
              <a:ext uri="{28A0092B-C50C-407E-A947-70E740481C1C}">
                <a14:useLocalDpi xmlns:a14="http://schemas.microsoft.com/office/drawing/2010/main" val="0"/>
              </a:ext>
            </a:extLst>
          </a:blip>
          <a:srcRect l="16657" r="51709" b="1"/>
          <a:stretch/>
        </p:blipFill>
        <p:spPr>
          <a:xfrm rot="5400000">
            <a:off x="2667641" y="-2666359"/>
            <a:ext cx="6856718" cy="12192000"/>
          </a:xfrm>
          <a:prstGeom prst="rect">
            <a:avLst/>
          </a:prstGeom>
        </p:spPr>
      </p:pic>
    </p:spTree>
    <p:extLst>
      <p:ext uri="{BB962C8B-B14F-4D97-AF65-F5344CB8AC3E}">
        <p14:creationId xmlns:p14="http://schemas.microsoft.com/office/powerpoint/2010/main" val="428866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1920339" cy="2894124"/>
          </a:xfrm>
          <a:prstGeom prst="rect">
            <a:avLst/>
          </a:prstGeom>
          <a:solidFill>
            <a:srgbClr val="41436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3515821"/>
            <a:ext cx="1920338"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 name="Picture 2">
            <a:extLst>
              <a:ext uri="{FF2B5EF4-FFF2-40B4-BE49-F238E27FC236}">
                <a16:creationId xmlns:a16="http://schemas.microsoft.com/office/drawing/2014/main" id="{1707557A-3159-4A11-9E4E-6351955B44B8}"/>
              </a:ext>
            </a:extLst>
          </p:cNvPr>
          <p:cNvPicPr>
            <a:picLocks noChangeAspect="1"/>
          </p:cNvPicPr>
          <p:nvPr/>
        </p:nvPicPr>
        <p:blipFill rotWithShape="1">
          <a:blip r:embed="rId3">
            <a:extLst>
              <a:ext uri="{28A0092B-C50C-407E-A947-70E740481C1C}">
                <a14:useLocalDpi xmlns:a14="http://schemas.microsoft.com/office/drawing/2010/main" val="0"/>
              </a:ext>
            </a:extLst>
          </a:blip>
          <a:srcRect l="2558" r="60970" b="1"/>
          <a:stretch/>
        </p:blipFill>
        <p:spPr>
          <a:xfrm rot="5400000">
            <a:off x="4000597" y="-954845"/>
            <a:ext cx="5952744" cy="9180576"/>
          </a:xfrm>
          <a:prstGeom prst="rect">
            <a:avLst/>
          </a:prstGeom>
        </p:spPr>
      </p:pic>
    </p:spTree>
    <p:extLst>
      <p:ext uri="{BB962C8B-B14F-4D97-AF65-F5344CB8AC3E}">
        <p14:creationId xmlns:p14="http://schemas.microsoft.com/office/powerpoint/2010/main" val="1923532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A2747-E462-4AA4-94C0-05948AFBD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4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9" name="Group 8">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0" name="Freeform: Shape 9">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2" name="Picture 1">
            <a:extLst>
              <a:ext uri="{FF2B5EF4-FFF2-40B4-BE49-F238E27FC236}">
                <a16:creationId xmlns:a16="http://schemas.microsoft.com/office/drawing/2014/main" id="{88A4E504-BF65-47C0-ACB5-2AB21853C1C4}"/>
              </a:ext>
            </a:extLst>
          </p:cNvPr>
          <p:cNvPicPr>
            <a:picLocks noChangeAspect="1"/>
          </p:cNvPicPr>
          <p:nvPr/>
        </p:nvPicPr>
        <p:blipFill>
          <a:blip r:embed="rId3"/>
          <a:stretch>
            <a:fillRect/>
          </a:stretch>
        </p:blipFill>
        <p:spPr>
          <a:xfrm>
            <a:off x="2298445" y="1180532"/>
            <a:ext cx="7385845" cy="4394578"/>
          </a:xfrm>
          <a:prstGeom prst="rect">
            <a:avLst/>
          </a:prstGeom>
        </p:spPr>
      </p:pic>
    </p:spTree>
    <p:extLst>
      <p:ext uri="{BB962C8B-B14F-4D97-AF65-F5344CB8AC3E}">
        <p14:creationId xmlns:p14="http://schemas.microsoft.com/office/powerpoint/2010/main" val="3003216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2AF8E91-3DDD-4688-AF6D-AFD3CECEF034}"/>
              </a:ext>
            </a:extLst>
          </p:cNvPr>
          <p:cNvSpPr>
            <a:spLocks noGrp="1"/>
          </p:cNvSpPr>
          <p:nvPr>
            <p:ph type="ctrTitle"/>
          </p:nvPr>
        </p:nvSpPr>
        <p:spPr>
          <a:xfrm>
            <a:off x="838200" y="728662"/>
            <a:ext cx="3785513" cy="3728853"/>
          </a:xfrm>
          <a:noFill/>
        </p:spPr>
        <p:txBody>
          <a:bodyPr>
            <a:normAutofit/>
          </a:bodyPr>
          <a:lstStyle/>
          <a:p>
            <a:pPr algn="l"/>
            <a:r>
              <a:rPr lang="en-US" sz="4800"/>
              <a:t>Rogue Humanitarians</a:t>
            </a:r>
          </a:p>
        </p:txBody>
      </p:sp>
      <p:sp>
        <p:nvSpPr>
          <p:cNvPr id="10" name="Subtitle 9">
            <a:extLst>
              <a:ext uri="{FF2B5EF4-FFF2-40B4-BE49-F238E27FC236}">
                <a16:creationId xmlns:a16="http://schemas.microsoft.com/office/drawing/2014/main" id="{995D5E4F-722A-4767-AF61-52C2AA74E38B}"/>
              </a:ext>
            </a:extLst>
          </p:cNvPr>
          <p:cNvSpPr>
            <a:spLocks noGrp="1"/>
          </p:cNvSpPr>
          <p:nvPr>
            <p:ph type="subTitle" idx="1"/>
          </p:nvPr>
        </p:nvSpPr>
        <p:spPr>
          <a:xfrm>
            <a:off x="838200" y="4629235"/>
            <a:ext cx="3785514" cy="1680298"/>
          </a:xfrm>
          <a:noFill/>
        </p:spPr>
        <p:txBody>
          <a:bodyPr>
            <a:normAutofit/>
          </a:bodyPr>
          <a:lstStyle/>
          <a:p>
            <a:pPr algn="l"/>
            <a:r>
              <a:rPr lang="en-US" dirty="0"/>
              <a:t>(Dr Lucinda </a:t>
            </a:r>
            <a:r>
              <a:rPr lang="en-US" dirty="0" err="1"/>
              <a:t>Kolo</a:t>
            </a:r>
            <a:r>
              <a:rPr lang="en-US" dirty="0"/>
              <a:t> and team)</a:t>
            </a:r>
          </a:p>
        </p:txBody>
      </p:sp>
      <p:pic>
        <p:nvPicPr>
          <p:cNvPr id="9" name="Picture 8">
            <a:extLst>
              <a:ext uri="{FF2B5EF4-FFF2-40B4-BE49-F238E27FC236}">
                <a16:creationId xmlns:a16="http://schemas.microsoft.com/office/drawing/2014/main" id="{0D42C3C9-5244-4C93-8C55-B3803E2FC191}"/>
              </a:ext>
            </a:extLst>
          </p:cNvPr>
          <p:cNvPicPr>
            <a:picLocks noChangeAspect="1"/>
          </p:cNvPicPr>
          <p:nvPr/>
        </p:nvPicPr>
        <p:blipFill rotWithShape="1">
          <a:blip r:embed="rId3">
            <a:extLst>
              <a:ext uri="{28A0092B-C50C-407E-A947-70E740481C1C}">
                <a14:useLocalDpi xmlns:a14="http://schemas.microsoft.com/office/drawing/2010/main" val="0"/>
              </a:ext>
            </a:extLst>
          </a:blip>
          <a:srcRect t="10435" r="1" b="17955"/>
          <a:stretch/>
        </p:blipFill>
        <p:spPr>
          <a:xfrm>
            <a:off x="5009505" y="10"/>
            <a:ext cx="7182495" cy="6857990"/>
          </a:xfrm>
          <a:prstGeom prst="rect">
            <a:avLst/>
          </a:prstGeom>
        </p:spPr>
      </p:pic>
    </p:spTree>
    <p:extLst>
      <p:ext uri="{BB962C8B-B14F-4D97-AF65-F5344CB8AC3E}">
        <p14:creationId xmlns:p14="http://schemas.microsoft.com/office/powerpoint/2010/main" val="489284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68B05-7965-4778-8C26-CB7066D713BE}"/>
              </a:ext>
            </a:extLst>
          </p:cNvPr>
          <p:cNvSpPr>
            <a:spLocks noGrp="1"/>
          </p:cNvSpPr>
          <p:nvPr>
            <p:ph type="title"/>
          </p:nvPr>
        </p:nvSpPr>
        <p:spPr>
          <a:xfrm>
            <a:off x="841248" y="552289"/>
            <a:ext cx="3976496" cy="3900326"/>
          </a:xfrm>
        </p:spPr>
        <p:txBody>
          <a:bodyPr vert="horz" lIns="91440" tIns="45720" rIns="91440" bIns="45720" rtlCol="0" anchor="b">
            <a:normAutofit/>
          </a:bodyPr>
          <a:lstStyle/>
          <a:p>
            <a:r>
              <a:rPr lang="en-US" sz="5200" kern="1200">
                <a:solidFill>
                  <a:schemeClr val="tx1"/>
                </a:solidFill>
                <a:latin typeface="+mj-lt"/>
                <a:ea typeface="+mj-ea"/>
                <a:cs typeface="+mj-cs"/>
              </a:rPr>
              <a:t>The Rotary Peace Fellowship</a:t>
            </a:r>
          </a:p>
        </p:txBody>
      </p:sp>
      <p:pic>
        <p:nvPicPr>
          <p:cNvPr id="7" name="Content Placeholder 6">
            <a:extLst>
              <a:ext uri="{FF2B5EF4-FFF2-40B4-BE49-F238E27FC236}">
                <a16:creationId xmlns:a16="http://schemas.microsoft.com/office/drawing/2014/main" id="{1538A3C0-E5EB-4E10-BBAA-929106AFCA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08134" y="557189"/>
            <a:ext cx="5521039" cy="5576808"/>
          </a:xfrm>
          <a:prstGeom prst="rect">
            <a:avLst/>
          </a:prstGeom>
        </p:spPr>
      </p:pic>
    </p:spTree>
    <p:extLst>
      <p:ext uri="{BB962C8B-B14F-4D97-AF65-F5344CB8AC3E}">
        <p14:creationId xmlns:p14="http://schemas.microsoft.com/office/powerpoint/2010/main" val="2753466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D0FE7D0B-900A-4EA3-9ABE-98F2EA9F496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RPF Class 18</a:t>
            </a:r>
          </a:p>
        </p:txBody>
      </p:sp>
      <p:pic>
        <p:nvPicPr>
          <p:cNvPr id="7" name="Content Placeholder 6">
            <a:extLst>
              <a:ext uri="{FF2B5EF4-FFF2-40B4-BE49-F238E27FC236}">
                <a16:creationId xmlns:a16="http://schemas.microsoft.com/office/drawing/2014/main" id="{6709C64A-94AC-4A5B-B2B4-E37734EE7B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 r="10951" b="-2"/>
          <a:stretch/>
        </p:blipFill>
        <p:spPr>
          <a:xfrm>
            <a:off x="4143840" y="492493"/>
            <a:ext cx="7029888" cy="5923584"/>
          </a:xfrm>
          <a:prstGeom prst="rect">
            <a:avLst/>
          </a:prstGeom>
        </p:spPr>
      </p:pic>
    </p:spTree>
    <p:extLst>
      <p:ext uri="{BB962C8B-B14F-4D97-AF65-F5344CB8AC3E}">
        <p14:creationId xmlns:p14="http://schemas.microsoft.com/office/powerpoint/2010/main" val="27027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BA21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74E3BC3-3EFD-4620-B86D-F2210E947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860" y="1123527"/>
            <a:ext cx="6422484" cy="4604800"/>
          </a:xfrm>
          <a:prstGeom prst="rect">
            <a:avLst/>
          </a:prstGeom>
        </p:spPr>
      </p:pic>
    </p:spTree>
    <p:extLst>
      <p:ext uri="{BB962C8B-B14F-4D97-AF65-F5344CB8AC3E}">
        <p14:creationId xmlns:p14="http://schemas.microsoft.com/office/powerpoint/2010/main" val="152006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B91489A-A83B-4C68-BF3A-8A77D1F79319}"/>
              </a:ext>
            </a:extLst>
          </p:cNvPr>
          <p:cNvSpPr>
            <a:spLocks noGrp="1"/>
          </p:cNvSpPr>
          <p:nvPr>
            <p:ph type="title"/>
          </p:nvPr>
        </p:nvSpPr>
        <p:spPr>
          <a:xfrm>
            <a:off x="1047280" y="759805"/>
            <a:ext cx="10306520" cy="1325563"/>
          </a:xfrm>
        </p:spPr>
        <p:txBody>
          <a:bodyPr>
            <a:normAutofit fontScale="90000"/>
          </a:bodyPr>
          <a:lstStyle/>
          <a:p>
            <a:pPr algn="ctr"/>
            <a:br>
              <a:rPr lang="en-US" sz="4000" dirty="0">
                <a:solidFill>
                  <a:srgbClr val="FFFFFF"/>
                </a:solidFill>
              </a:rPr>
            </a:br>
            <a:r>
              <a:rPr lang="en-US" sz="4000" dirty="0">
                <a:solidFill>
                  <a:srgbClr val="FFFFFF"/>
                </a:solidFill>
              </a:rPr>
              <a:t>1. Interdisciplinary collaboration</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42312368-81FB-4C34-988C-6E808316081F}"/>
              </a:ext>
            </a:extLst>
          </p:cNvPr>
          <p:cNvSpPr>
            <a:spLocks noGrp="1"/>
          </p:cNvSpPr>
          <p:nvPr>
            <p:ph idx="1"/>
          </p:nvPr>
        </p:nvSpPr>
        <p:spPr>
          <a:xfrm>
            <a:off x="1424904" y="2494450"/>
            <a:ext cx="4053545" cy="3563159"/>
          </a:xfrm>
        </p:spPr>
        <p:txBody>
          <a:bodyPr>
            <a:normAutofit/>
          </a:bodyPr>
          <a:lstStyle/>
          <a:p>
            <a:pPr marL="0" indent="0">
              <a:buNone/>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9630CAAB-A437-48D0-B27D-6A23D6BC34D5}"/>
              </a:ext>
            </a:extLst>
          </p:cNvPr>
          <p:cNvPicPr>
            <a:picLocks noChangeAspect="1"/>
          </p:cNvPicPr>
          <p:nvPr/>
        </p:nvPicPr>
        <p:blipFill rotWithShape="1">
          <a:blip r:embed="rId3">
            <a:extLst>
              <a:ext uri="{28A0092B-C50C-407E-A947-70E740481C1C}">
                <a14:useLocalDpi xmlns:a14="http://schemas.microsoft.com/office/drawing/2010/main" val="0"/>
              </a:ext>
            </a:extLst>
          </a:blip>
          <a:srcRect b="1067"/>
          <a:stretch/>
        </p:blipFill>
        <p:spPr>
          <a:xfrm>
            <a:off x="3451676" y="2378076"/>
            <a:ext cx="5235124" cy="4323169"/>
          </a:xfrm>
          <a:prstGeom prst="rect">
            <a:avLst/>
          </a:prstGeom>
        </p:spPr>
      </p:pic>
    </p:spTree>
    <p:extLst>
      <p:ext uri="{BB962C8B-B14F-4D97-AF65-F5344CB8AC3E}">
        <p14:creationId xmlns:p14="http://schemas.microsoft.com/office/powerpoint/2010/main" val="1363193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FD50D0-1315-48C4-BB87-7646B049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A83E95F-11F0-4EF3-B911-EC4A265F0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9" name="Freeform 44">
              <a:extLst>
                <a:ext uri="{FF2B5EF4-FFF2-40B4-BE49-F238E27FC236}">
                  <a16:creationId xmlns:a16="http://schemas.microsoft.com/office/drawing/2014/main" id="{4A5621C8-F0D7-4928-9BC5-B15B318AF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5">
              <a:extLst>
                <a:ext uri="{FF2B5EF4-FFF2-40B4-BE49-F238E27FC236}">
                  <a16:creationId xmlns:a16="http://schemas.microsoft.com/office/drawing/2014/main" id="{3F55EE6D-8E4E-47F0-B7BC-D45AECE43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6">
              <a:extLst>
                <a:ext uri="{FF2B5EF4-FFF2-40B4-BE49-F238E27FC236}">
                  <a16:creationId xmlns:a16="http://schemas.microsoft.com/office/drawing/2014/main" id="{C2EC5D6B-2D05-4DDF-9E09-8814EA492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47">
              <a:extLst>
                <a:ext uri="{FF2B5EF4-FFF2-40B4-BE49-F238E27FC236}">
                  <a16:creationId xmlns:a16="http://schemas.microsoft.com/office/drawing/2014/main" id="{F7890FC4-3706-4665-B92A-D37982414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32">
              <a:extLst>
                <a:ext uri="{FF2B5EF4-FFF2-40B4-BE49-F238E27FC236}">
                  <a16:creationId xmlns:a16="http://schemas.microsoft.com/office/drawing/2014/main" id="{5B29EAEC-4EE8-4823-BBB4-9012708C82B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C72D2165-E768-4076-B3A2-301CA0A751F0}"/>
              </a:ext>
            </a:extLst>
          </p:cNvPr>
          <p:cNvSpPr>
            <a:spLocks noGrp="1"/>
          </p:cNvSpPr>
          <p:nvPr>
            <p:ph type="title"/>
          </p:nvPr>
        </p:nvSpPr>
        <p:spPr>
          <a:xfrm>
            <a:off x="1047280" y="759805"/>
            <a:ext cx="10306520" cy="1325563"/>
          </a:xfrm>
        </p:spPr>
        <p:txBody>
          <a:bodyPr>
            <a:normAutofit/>
          </a:bodyPr>
          <a:lstStyle/>
          <a:p>
            <a:pPr algn="ctr"/>
            <a:r>
              <a:rPr lang="en-US" sz="4000" dirty="0">
                <a:solidFill>
                  <a:srgbClr val="FFFFFF"/>
                </a:solidFill>
              </a:rPr>
              <a:t>2. Advocacy</a:t>
            </a:r>
          </a:p>
        </p:txBody>
      </p:sp>
      <p:sp>
        <p:nvSpPr>
          <p:cNvPr id="7" name="Content Placeholder 6">
            <a:extLst>
              <a:ext uri="{FF2B5EF4-FFF2-40B4-BE49-F238E27FC236}">
                <a16:creationId xmlns:a16="http://schemas.microsoft.com/office/drawing/2014/main" id="{2F7CB17F-AD8B-4100-97CF-DE25B232F06A}"/>
              </a:ext>
            </a:extLst>
          </p:cNvPr>
          <p:cNvSpPr>
            <a:spLocks noGrp="1"/>
          </p:cNvSpPr>
          <p:nvPr>
            <p:ph idx="1"/>
          </p:nvPr>
        </p:nvSpPr>
        <p:spPr>
          <a:xfrm>
            <a:off x="1424904" y="2543175"/>
            <a:ext cx="3385635" cy="3363846"/>
          </a:xfrm>
        </p:spPr>
        <p:txBody>
          <a:bodyPr anchor="ctr">
            <a:normAutofit/>
          </a:bodyPr>
          <a:lstStyle/>
          <a:p>
            <a:pPr marL="0" indent="0">
              <a:buNone/>
            </a:pPr>
            <a:r>
              <a:rPr lang="en-US" sz="2000"/>
              <a:t> </a:t>
            </a:r>
          </a:p>
          <a:p>
            <a:endParaRPr lang="en-US" sz="2000"/>
          </a:p>
        </p:txBody>
      </p:sp>
      <p:pic>
        <p:nvPicPr>
          <p:cNvPr id="9" name="Picture 8">
            <a:extLst>
              <a:ext uri="{FF2B5EF4-FFF2-40B4-BE49-F238E27FC236}">
                <a16:creationId xmlns:a16="http://schemas.microsoft.com/office/drawing/2014/main" id="{6DEAF73F-B269-4409-9FD7-7B5FF63C0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64" y="2969939"/>
            <a:ext cx="2792958" cy="3412571"/>
          </a:xfrm>
          <a:prstGeom prst="rect">
            <a:avLst/>
          </a:prstGeom>
        </p:spPr>
      </p:pic>
      <p:pic>
        <p:nvPicPr>
          <p:cNvPr id="5" name="Picture 4">
            <a:extLst>
              <a:ext uri="{FF2B5EF4-FFF2-40B4-BE49-F238E27FC236}">
                <a16:creationId xmlns:a16="http://schemas.microsoft.com/office/drawing/2014/main" id="{44F216FF-1A6C-4759-A2A3-F5C5148C0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289" y="2830734"/>
            <a:ext cx="3385635" cy="3350429"/>
          </a:xfrm>
          <a:prstGeom prst="rect">
            <a:avLst/>
          </a:prstGeom>
        </p:spPr>
      </p:pic>
    </p:spTree>
    <p:extLst>
      <p:ext uri="{BB962C8B-B14F-4D97-AF65-F5344CB8AC3E}">
        <p14:creationId xmlns:p14="http://schemas.microsoft.com/office/powerpoint/2010/main" val="295959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666E30-6F0A-449A-BEC2-DF5912735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28DF2B3-6140-4149-B17C-16E984BC85EF}"/>
              </a:ext>
            </a:extLst>
          </p:cNvPr>
          <p:cNvSpPr>
            <a:spLocks noGrp="1"/>
          </p:cNvSpPr>
          <p:nvPr>
            <p:ph type="ctrTitle"/>
          </p:nvPr>
        </p:nvSpPr>
        <p:spPr>
          <a:xfrm>
            <a:off x="1578043" y="590062"/>
            <a:ext cx="5309140" cy="3867638"/>
          </a:xfrm>
        </p:spPr>
        <p:txBody>
          <a:bodyPr>
            <a:normAutofit/>
          </a:bodyPr>
          <a:lstStyle/>
          <a:p>
            <a:pPr algn="l"/>
            <a:r>
              <a:rPr lang="en-US" sz="5600" dirty="0">
                <a:solidFill>
                  <a:srgbClr val="FFFFFF"/>
                </a:solidFill>
              </a:rPr>
              <a:t>Chimwemwe</a:t>
            </a:r>
          </a:p>
        </p:txBody>
      </p:sp>
      <p:sp>
        <p:nvSpPr>
          <p:cNvPr id="3" name="Subtitle 2">
            <a:extLst>
              <a:ext uri="{FF2B5EF4-FFF2-40B4-BE49-F238E27FC236}">
                <a16:creationId xmlns:a16="http://schemas.microsoft.com/office/drawing/2014/main" id="{7FFDC012-39F3-42F5-A9B2-5A91B4C15EC7}"/>
              </a:ext>
            </a:extLst>
          </p:cNvPr>
          <p:cNvSpPr>
            <a:spLocks noGrp="1"/>
          </p:cNvSpPr>
          <p:nvPr>
            <p:ph type="subTitle" idx="1"/>
          </p:nvPr>
        </p:nvSpPr>
        <p:spPr>
          <a:xfrm>
            <a:off x="1578044" y="3739764"/>
            <a:ext cx="4517954" cy="1198120"/>
          </a:xfrm>
        </p:spPr>
        <p:txBody>
          <a:bodyPr>
            <a:normAutofit/>
          </a:bodyPr>
          <a:lstStyle/>
          <a:p>
            <a:pPr algn="l"/>
            <a:endParaRPr lang="en-US" sz="2000" dirty="0">
              <a:solidFill>
                <a:srgbClr val="FFFFFF"/>
              </a:solidFill>
            </a:endParaRPr>
          </a:p>
        </p:txBody>
      </p:sp>
      <p:sp>
        <p:nvSpPr>
          <p:cNvPr id="14"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6"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8"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0"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40D0F0C-95B3-4EAB-928A-7E5B8669829A}"/>
              </a:ext>
            </a:extLst>
          </p:cNvPr>
          <p:cNvPicPr>
            <a:picLocks noChangeAspect="1"/>
          </p:cNvPicPr>
          <p:nvPr/>
        </p:nvPicPr>
        <p:blipFill rotWithShape="1">
          <a:blip r:embed="rId3">
            <a:extLst>
              <a:ext uri="{28A0092B-C50C-407E-A947-70E740481C1C}">
                <a14:useLocalDpi xmlns:a14="http://schemas.microsoft.com/office/drawing/2010/main" val="0"/>
              </a:ext>
            </a:extLst>
          </a:blip>
          <a:srcRect l="16736" r="14183" b="-1"/>
          <a:stretch/>
        </p:blipFill>
        <p:spPr>
          <a:xfrm>
            <a:off x="6740358" y="1606411"/>
            <a:ext cx="5451642" cy="5251590"/>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Tree>
    <p:extLst>
      <p:ext uri="{BB962C8B-B14F-4D97-AF65-F5344CB8AC3E}">
        <p14:creationId xmlns:p14="http://schemas.microsoft.com/office/powerpoint/2010/main" val="28148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79C0369-A022-4605-B2F4-7773B74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C76C86B-3654-4BD9-BB52-63A964A250F3}"/>
              </a:ext>
            </a:extLst>
          </p:cNvPr>
          <p:cNvSpPr>
            <a:spLocks noGrp="1"/>
          </p:cNvSpPr>
          <p:nvPr>
            <p:ph type="title"/>
          </p:nvPr>
        </p:nvSpPr>
        <p:spPr>
          <a:xfrm>
            <a:off x="1570455" y="1118009"/>
            <a:ext cx="4194241" cy="3180360"/>
          </a:xfrm>
        </p:spPr>
        <p:txBody>
          <a:bodyPr vert="horz" lIns="91440" tIns="45720" rIns="91440" bIns="45720" rtlCol="0" anchor="b">
            <a:normAutofit/>
          </a:bodyPr>
          <a:lstStyle/>
          <a:p>
            <a:r>
              <a:rPr lang="en-US" sz="5400" kern="1200" dirty="0">
                <a:solidFill>
                  <a:srgbClr val="FFFFFF"/>
                </a:solidFill>
                <a:latin typeface="+mj-lt"/>
                <a:ea typeface="+mj-ea"/>
                <a:cs typeface="+mj-cs"/>
              </a:rPr>
              <a:t>3. Health Equity Promotion</a:t>
            </a:r>
          </a:p>
        </p:txBody>
      </p:sp>
      <p:sp>
        <p:nvSpPr>
          <p:cNvPr id="9" name="Content Placeholder 8">
            <a:extLst>
              <a:ext uri="{FF2B5EF4-FFF2-40B4-BE49-F238E27FC236}">
                <a16:creationId xmlns:a16="http://schemas.microsoft.com/office/drawing/2014/main" id="{46581A31-9BE0-4F6D-A3CA-85CB47993D7C}"/>
              </a:ext>
            </a:extLst>
          </p:cNvPr>
          <p:cNvSpPr>
            <a:spLocks noGrp="1"/>
          </p:cNvSpPr>
          <p:nvPr>
            <p:ph idx="1"/>
          </p:nvPr>
        </p:nvSpPr>
        <p:spPr>
          <a:xfrm>
            <a:off x="1570455" y="4365267"/>
            <a:ext cx="4203811" cy="1065766"/>
          </a:xfrm>
        </p:spPr>
        <p:txBody>
          <a:bodyPr vert="horz" lIns="91440" tIns="45720" rIns="91440" bIns="45720" rtlCol="0">
            <a:normAutofit fontScale="77500" lnSpcReduction="20000"/>
          </a:bodyPr>
          <a:lstStyle/>
          <a:p>
            <a:pPr marL="0" indent="0">
              <a:buNone/>
            </a:pPr>
            <a:r>
              <a:rPr lang="en-US" sz="3200" kern="1200" dirty="0">
                <a:solidFill>
                  <a:srgbClr val="FFFFFF"/>
                </a:solidFill>
                <a:latin typeface="+mn-lt"/>
                <a:ea typeface="+mn-ea"/>
                <a:cs typeface="+mn-cs"/>
              </a:rPr>
              <a:t>Master’s Paper on Menstrual Hygiene Management </a:t>
            </a:r>
            <a:r>
              <a:rPr lang="en-US" sz="3200" dirty="0">
                <a:solidFill>
                  <a:srgbClr val="FFFFFF"/>
                </a:solidFill>
              </a:rPr>
              <a:t>for displaced girls &amp; women</a:t>
            </a:r>
            <a:endParaRPr lang="en-US" sz="3200" kern="1200" dirty="0">
              <a:solidFill>
                <a:srgbClr val="FFFFFF"/>
              </a:solidFill>
              <a:latin typeface="+mn-lt"/>
              <a:ea typeface="+mn-ea"/>
              <a:cs typeface="+mn-cs"/>
            </a:endParaRPr>
          </a:p>
        </p:txBody>
      </p:sp>
      <p:pic>
        <p:nvPicPr>
          <p:cNvPr id="5" name="Content Placeholder 4">
            <a:extLst>
              <a:ext uri="{FF2B5EF4-FFF2-40B4-BE49-F238E27FC236}">
                <a16:creationId xmlns:a16="http://schemas.microsoft.com/office/drawing/2014/main" id="{DA5EF542-852A-4AD5-8449-2DE5C866F9D8}"/>
              </a:ext>
            </a:extLst>
          </p:cNvPr>
          <p:cNvPicPr>
            <a:picLocks noChangeAspect="1"/>
          </p:cNvPicPr>
          <p:nvPr/>
        </p:nvPicPr>
        <p:blipFill rotWithShape="1">
          <a:blip r:embed="rId3">
            <a:extLst>
              <a:ext uri="{28A0092B-C50C-407E-A947-70E740481C1C}">
                <a14:useLocalDpi xmlns:a14="http://schemas.microsoft.com/office/drawing/2010/main" val="0"/>
              </a:ext>
            </a:extLst>
          </a:blip>
          <a:srcRect t="9789" r="2" b="32892"/>
          <a:stretch/>
        </p:blipFill>
        <p:spPr>
          <a:xfrm>
            <a:off x="6417734" y="1549172"/>
            <a:ext cx="4650482" cy="3450695"/>
          </a:xfrm>
          <a:prstGeom prst="rect">
            <a:avLst/>
          </a:prstGeom>
        </p:spPr>
      </p:pic>
    </p:spTree>
    <p:extLst>
      <p:ext uri="{BB962C8B-B14F-4D97-AF65-F5344CB8AC3E}">
        <p14:creationId xmlns:p14="http://schemas.microsoft.com/office/powerpoint/2010/main" val="2988455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8">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B9EF905F-7046-48FC-92AB-32F721575BFA}"/>
              </a:ext>
            </a:extLst>
          </p:cNvPr>
          <p:cNvSpPr>
            <a:spLocks noGrp="1"/>
          </p:cNvSpPr>
          <p:nvPr>
            <p:ph type="title"/>
          </p:nvPr>
        </p:nvSpPr>
        <p:spPr>
          <a:xfrm>
            <a:off x="646103" y="381935"/>
            <a:ext cx="5908006" cy="2344840"/>
          </a:xfrm>
        </p:spPr>
        <p:txBody>
          <a:bodyPr anchor="b">
            <a:normAutofit/>
          </a:bodyPr>
          <a:lstStyle/>
          <a:p>
            <a:r>
              <a:rPr lang="en-US" sz="6000" dirty="0"/>
              <a:t>Future plans</a:t>
            </a:r>
          </a:p>
        </p:txBody>
      </p:sp>
      <p:pic>
        <p:nvPicPr>
          <p:cNvPr id="3" name="Picture 2">
            <a:extLst>
              <a:ext uri="{FF2B5EF4-FFF2-40B4-BE49-F238E27FC236}">
                <a16:creationId xmlns:a16="http://schemas.microsoft.com/office/drawing/2014/main" id="{C64A79C7-421E-40E0-86F2-994FED124BE2}"/>
              </a:ext>
            </a:extLst>
          </p:cNvPr>
          <p:cNvPicPr>
            <a:picLocks noChangeAspect="1"/>
          </p:cNvPicPr>
          <p:nvPr/>
        </p:nvPicPr>
        <p:blipFill rotWithShape="1">
          <a:blip r:embed="rId3">
            <a:extLst>
              <a:ext uri="{28A0092B-C50C-407E-A947-70E740481C1C}">
                <a14:useLocalDpi xmlns:a14="http://schemas.microsoft.com/office/drawing/2010/main" val="0"/>
              </a:ext>
            </a:extLst>
          </a:blip>
          <a:srcRect l="43940" r="14800"/>
          <a:stretch/>
        </p:blipFill>
        <p:spPr>
          <a:xfrm>
            <a:off x="8491004" y="278204"/>
            <a:ext cx="2610422" cy="2610422"/>
          </a:xfrm>
          <a:custGeom>
            <a:avLst/>
            <a:gdLst/>
            <a:ahLst/>
            <a:cxnLst/>
            <a:rect l="l" t="t" r="r" b="b"/>
            <a:pathLst>
              <a:path w="2610422" h="2610422">
                <a:moveTo>
                  <a:pt x="1305211" y="0"/>
                </a:moveTo>
                <a:cubicBezTo>
                  <a:pt x="2026059" y="0"/>
                  <a:pt x="2610422" y="584363"/>
                  <a:pt x="2610422" y="1305211"/>
                </a:cubicBezTo>
                <a:cubicBezTo>
                  <a:pt x="2610422" y="2026059"/>
                  <a:pt x="2026059" y="2610422"/>
                  <a:pt x="1305211" y="2610422"/>
                </a:cubicBezTo>
                <a:cubicBezTo>
                  <a:pt x="584363" y="2610422"/>
                  <a:pt x="0" y="2026059"/>
                  <a:pt x="0" y="1305211"/>
                </a:cubicBezTo>
                <a:cubicBezTo>
                  <a:pt x="0" y="584363"/>
                  <a:pt x="584363" y="0"/>
                  <a:pt x="1305211" y="0"/>
                </a:cubicBezTo>
                <a:close/>
              </a:path>
            </a:pathLst>
          </a:custGeom>
        </p:spPr>
      </p:pic>
      <p:sp>
        <p:nvSpPr>
          <p:cNvPr id="6" name="Content Placeholder 5">
            <a:extLst>
              <a:ext uri="{FF2B5EF4-FFF2-40B4-BE49-F238E27FC236}">
                <a16:creationId xmlns:a16="http://schemas.microsoft.com/office/drawing/2014/main" id="{0EAECAF1-8D2A-4ED2-8D56-03F78E80D26E}"/>
              </a:ext>
            </a:extLst>
          </p:cNvPr>
          <p:cNvSpPr>
            <a:spLocks noGrp="1"/>
          </p:cNvSpPr>
          <p:nvPr>
            <p:ph idx="1"/>
          </p:nvPr>
        </p:nvSpPr>
        <p:spPr>
          <a:xfrm>
            <a:off x="646103" y="3096038"/>
            <a:ext cx="6289027" cy="3644395"/>
          </a:xfrm>
        </p:spPr>
        <p:txBody>
          <a:bodyPr anchor="t">
            <a:normAutofit/>
          </a:bodyPr>
          <a:lstStyle/>
          <a:p>
            <a:r>
              <a:rPr lang="en-US" dirty="0"/>
              <a:t>Equal Access to health care</a:t>
            </a:r>
          </a:p>
          <a:p>
            <a:pPr lvl="1"/>
            <a:r>
              <a:rPr lang="en-US" sz="2800" dirty="0"/>
              <a:t>Refugee health</a:t>
            </a:r>
          </a:p>
          <a:p>
            <a:pPr lvl="1"/>
            <a:r>
              <a:rPr lang="en-US" sz="2800" dirty="0"/>
              <a:t>Effective implementation of health programs</a:t>
            </a:r>
          </a:p>
          <a:p>
            <a:pPr lvl="1"/>
            <a:r>
              <a:rPr lang="en-US" sz="2800" dirty="0"/>
              <a:t>MHM </a:t>
            </a:r>
          </a:p>
          <a:p>
            <a:r>
              <a:rPr lang="en-US" dirty="0"/>
              <a:t>Capacity building</a:t>
            </a:r>
          </a:p>
          <a:p>
            <a:pPr lvl="1"/>
            <a:r>
              <a:rPr lang="en-US" sz="2800" dirty="0"/>
              <a:t>Sustainability of our efforts</a:t>
            </a:r>
          </a:p>
          <a:p>
            <a:pPr lvl="1"/>
            <a:r>
              <a:rPr lang="en-US" sz="2800" dirty="0"/>
              <a:t>Good Steward Foundation</a:t>
            </a:r>
          </a:p>
          <a:p>
            <a:pPr lvl="1"/>
            <a:endParaRPr lang="en-US" sz="2000" dirty="0"/>
          </a:p>
          <a:p>
            <a:pPr marL="457200" lvl="1" indent="0">
              <a:buNone/>
            </a:pPr>
            <a:endParaRPr lang="en-US" sz="2000" dirty="0"/>
          </a:p>
          <a:p>
            <a:pPr lvl="1"/>
            <a:endParaRPr lang="en-US" sz="2000" dirty="0"/>
          </a:p>
          <a:p>
            <a:pPr lvl="1"/>
            <a:endParaRPr lang="en-US" sz="2000" dirty="0"/>
          </a:p>
          <a:p>
            <a:pPr marL="457200" lvl="1" indent="0">
              <a:buNone/>
            </a:pPr>
            <a:endParaRPr lang="en-US" sz="2000" dirty="0"/>
          </a:p>
        </p:txBody>
      </p:sp>
      <p:pic>
        <p:nvPicPr>
          <p:cNvPr id="7" name="Picture 6">
            <a:extLst>
              <a:ext uri="{FF2B5EF4-FFF2-40B4-BE49-F238E27FC236}">
                <a16:creationId xmlns:a16="http://schemas.microsoft.com/office/drawing/2014/main" id="{86DFE491-2D6F-45E9-BB19-4DF9DD60DECA}"/>
              </a:ext>
            </a:extLst>
          </p:cNvPr>
          <p:cNvPicPr>
            <a:picLocks noChangeAspect="1"/>
          </p:cNvPicPr>
          <p:nvPr/>
        </p:nvPicPr>
        <p:blipFill rotWithShape="1">
          <a:blip r:embed="rId4">
            <a:extLst>
              <a:ext uri="{28A0092B-C50C-407E-A947-70E740481C1C}">
                <a14:useLocalDpi xmlns:a14="http://schemas.microsoft.com/office/drawing/2010/main" val="0"/>
              </a:ext>
            </a:extLst>
          </a:blip>
          <a:srcRect r="-3" b="-3"/>
          <a:stretch/>
        </p:blipFill>
        <p:spPr>
          <a:xfrm>
            <a:off x="7052542" y="3060424"/>
            <a:ext cx="3402334" cy="3402334"/>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p:spPr>
      </p:pic>
      <p:grpSp>
        <p:nvGrpSpPr>
          <p:cNvPr id="42" name="Group 30">
            <a:extLst>
              <a:ext uri="{FF2B5EF4-FFF2-40B4-BE49-F238E27FC236}">
                <a16:creationId xmlns:a16="http://schemas.microsoft.com/office/drawing/2014/main" id="{4A0B7C3A-EA33-4F48-9CC3-89BF84D47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97200" y="1554355"/>
            <a:ext cx="2966226" cy="1680383"/>
            <a:chOff x="7697200" y="1554355"/>
            <a:chExt cx="2966226" cy="1680383"/>
          </a:xfrm>
        </p:grpSpPr>
        <p:sp>
          <p:nvSpPr>
            <p:cNvPr id="32"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97200" y="155435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43"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336" y="2619403"/>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sp>
          <p:nvSpPr>
            <p:cNvPr id="34"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72288" y="314360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grpSp>
      <p:cxnSp>
        <p:nvCxnSpPr>
          <p:cNvPr id="36" name="Straight Connector 3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0784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39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D3DB3E2-DCF2-4BDC-A006-D09B2EEA0FF7}"/>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Good Steward Foundation</a:t>
            </a:r>
          </a:p>
        </p:txBody>
      </p:sp>
      <p:sp>
        <p:nvSpPr>
          <p:cNvPr id="9" name="Content Placeholder 8">
            <a:extLst>
              <a:ext uri="{FF2B5EF4-FFF2-40B4-BE49-F238E27FC236}">
                <a16:creationId xmlns:a16="http://schemas.microsoft.com/office/drawing/2014/main" id="{40DC9026-FB5D-4A6C-80CF-6CCF9BED0ED4}"/>
              </a:ext>
            </a:extLst>
          </p:cNvPr>
          <p:cNvSpPr>
            <a:spLocks noGrp="1"/>
          </p:cNvSpPr>
          <p:nvPr>
            <p:ph idx="1"/>
          </p:nvPr>
        </p:nvSpPr>
        <p:spPr>
          <a:xfrm>
            <a:off x="1424904" y="2494450"/>
            <a:ext cx="5759667" cy="3563159"/>
          </a:xfrm>
        </p:spPr>
        <p:txBody>
          <a:bodyPr>
            <a:normAutofit lnSpcReduction="10000"/>
          </a:bodyPr>
          <a:lstStyle/>
          <a:p>
            <a:pPr marL="0" indent="0">
              <a:buNone/>
            </a:pPr>
            <a:r>
              <a:rPr lang="en-US" sz="2400" b="1" dirty="0"/>
              <a:t>Objectives</a:t>
            </a:r>
          </a:p>
          <a:p>
            <a:r>
              <a:rPr lang="en-US" sz="2400" dirty="0"/>
              <a:t>To offer leadership and entrepreneurship mentorship to vulnerable children and young adults </a:t>
            </a:r>
          </a:p>
          <a:p>
            <a:r>
              <a:rPr lang="en-US" sz="2400" dirty="0"/>
              <a:t>To provide basic livelihood support, such as food, shelter and clothing, to vulnerable groups particularly children and the elderly; </a:t>
            </a:r>
          </a:p>
          <a:p>
            <a:r>
              <a:rPr lang="en-US" sz="2400" dirty="0"/>
              <a:t>To offer scholarships to children in need of educational support</a:t>
            </a:r>
          </a:p>
        </p:txBody>
      </p:sp>
      <p:pic>
        <p:nvPicPr>
          <p:cNvPr id="5" name="Content Placeholder 4">
            <a:extLst>
              <a:ext uri="{FF2B5EF4-FFF2-40B4-BE49-F238E27FC236}">
                <a16:creationId xmlns:a16="http://schemas.microsoft.com/office/drawing/2014/main" id="{8E31FD43-8EB8-49FD-A2B2-3A9A78E1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534823"/>
            <a:ext cx="4236615" cy="3563372"/>
          </a:xfrm>
          <a:prstGeom prst="rect">
            <a:avLst/>
          </a:prstGeom>
        </p:spPr>
      </p:pic>
    </p:spTree>
    <p:extLst>
      <p:ext uri="{BB962C8B-B14F-4D97-AF65-F5344CB8AC3E}">
        <p14:creationId xmlns:p14="http://schemas.microsoft.com/office/powerpoint/2010/main" val="2285140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C108790C-7F43-4001-8839-B75454ADB735}"/>
              </a:ext>
            </a:extLst>
          </p:cNvPr>
          <p:cNvPicPr>
            <a:picLocks noChangeAspect="1"/>
          </p:cNvPicPr>
          <p:nvPr/>
        </p:nvPicPr>
        <p:blipFill rotWithShape="1">
          <a:blip r:embed="rId3">
            <a:extLst>
              <a:ext uri="{28A0092B-C50C-407E-A947-70E740481C1C}">
                <a14:useLocalDpi xmlns:a14="http://schemas.microsoft.com/office/drawing/2010/main" val="0"/>
              </a:ext>
            </a:extLst>
          </a:blip>
          <a:srcRect t="20401" r="1" b="24119"/>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14509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7871-8727-4531-AE44-FC3937904F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091C82-CE05-4DD9-8FB5-51ECDA6D8D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365125"/>
            <a:ext cx="10515600" cy="6197600"/>
          </a:xfrm>
        </p:spPr>
      </p:pic>
      <p:sp>
        <p:nvSpPr>
          <p:cNvPr id="7" name="Arrow: Right 6">
            <a:extLst>
              <a:ext uri="{FF2B5EF4-FFF2-40B4-BE49-F238E27FC236}">
                <a16:creationId xmlns:a16="http://schemas.microsoft.com/office/drawing/2014/main" id="{96512AB1-8637-4C91-A4A4-4DD3AF7DE65C}"/>
              </a:ext>
            </a:extLst>
          </p:cNvPr>
          <p:cNvSpPr/>
          <p:nvPr/>
        </p:nvSpPr>
        <p:spPr>
          <a:xfrm>
            <a:off x="5281127" y="3921433"/>
            <a:ext cx="814873" cy="205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F960DD87-86AF-4599-997A-051E51F76851}"/>
              </a:ext>
            </a:extLst>
          </p:cNvPr>
          <p:cNvSpPr/>
          <p:nvPr/>
        </p:nvSpPr>
        <p:spPr>
          <a:xfrm>
            <a:off x="6298163" y="4404048"/>
            <a:ext cx="625152" cy="1856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3617-CCC2-4FD8-A4B0-71130719D3A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75381FB-E2EC-4B46-A946-BE87261315CC}"/>
              </a:ext>
            </a:extLst>
          </p:cNvPr>
          <p:cNvSpPr>
            <a:spLocks noGrp="1"/>
          </p:cNvSpPr>
          <p:nvPr>
            <p:ph type="body" idx="1"/>
          </p:nvPr>
        </p:nvSpPr>
        <p:spPr>
          <a:xfrm>
            <a:off x="831850" y="5896946"/>
            <a:ext cx="10515600" cy="961053"/>
          </a:xfrm>
        </p:spPr>
        <p:txBody>
          <a:bodyPr/>
          <a:lstStyle/>
          <a:p>
            <a:endParaRPr lang="en-US" dirty="0">
              <a:hlinkClick r:id="rId3"/>
            </a:endParaRPr>
          </a:p>
          <a:p>
            <a:r>
              <a:rPr lang="en-US" dirty="0">
                <a:hlinkClick r:id="rId3"/>
              </a:rPr>
              <a:t>https://greatlakesvoice.com/over-4500-congolese-refugees-flee-into-uganda/</a:t>
            </a:r>
            <a:endParaRPr lang="en-US" dirty="0"/>
          </a:p>
          <a:p>
            <a:endParaRPr lang="en-US" dirty="0"/>
          </a:p>
        </p:txBody>
      </p:sp>
      <p:pic>
        <p:nvPicPr>
          <p:cNvPr id="5" name="Picture 4">
            <a:extLst>
              <a:ext uri="{FF2B5EF4-FFF2-40B4-BE49-F238E27FC236}">
                <a16:creationId xmlns:a16="http://schemas.microsoft.com/office/drawing/2014/main" id="{EE3413BD-25E7-4278-9B7E-C8E0A29C8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50" y="277680"/>
            <a:ext cx="10616811" cy="5992491"/>
          </a:xfrm>
          <a:prstGeom prst="rect">
            <a:avLst/>
          </a:prstGeom>
        </p:spPr>
      </p:pic>
    </p:spTree>
    <p:extLst>
      <p:ext uri="{BB962C8B-B14F-4D97-AF65-F5344CB8AC3E}">
        <p14:creationId xmlns:p14="http://schemas.microsoft.com/office/powerpoint/2010/main" val="197028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EAD5D-9B8A-4BAF-B106-AACC19A9D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103" y="643466"/>
            <a:ext cx="4275793" cy="5571067"/>
          </a:xfrm>
          <a:prstGeom prst="rect">
            <a:avLst/>
          </a:prstGeom>
        </p:spPr>
      </p:pic>
    </p:spTree>
    <p:extLst>
      <p:ext uri="{BB962C8B-B14F-4D97-AF65-F5344CB8AC3E}">
        <p14:creationId xmlns:p14="http://schemas.microsoft.com/office/powerpoint/2010/main" val="325188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CB9DE7-7381-4F2E-A8F4-58A2F549A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124" y="0"/>
            <a:ext cx="6817751" cy="6858000"/>
          </a:xfrm>
          <a:prstGeom prst="rect">
            <a:avLst/>
          </a:prstGeom>
        </p:spPr>
      </p:pic>
    </p:spTree>
    <p:extLst>
      <p:ext uri="{BB962C8B-B14F-4D97-AF65-F5344CB8AC3E}">
        <p14:creationId xmlns:p14="http://schemas.microsoft.com/office/powerpoint/2010/main" val="6142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58250-90E1-4450-833A-218F9000D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4349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767AB6A-3683-431B-977B-BD4E0A6C14CF}"/>
              </a:ext>
            </a:extLst>
          </p:cNvPr>
          <p:cNvSpPr>
            <a:spLocks noGrp="1"/>
          </p:cNvSpPr>
          <p:nvPr>
            <p:ph type="title"/>
          </p:nvPr>
        </p:nvSpPr>
        <p:spPr>
          <a:xfrm>
            <a:off x="1047280" y="759805"/>
            <a:ext cx="10306520" cy="1325563"/>
          </a:xfrm>
        </p:spPr>
        <p:txBody>
          <a:bodyPr>
            <a:normAutofit/>
          </a:bodyPr>
          <a:lstStyle/>
          <a:p>
            <a:pPr algn="ctr"/>
            <a:r>
              <a:rPr lang="en-US" sz="4000" dirty="0">
                <a:solidFill>
                  <a:srgbClr val="FFFFFF"/>
                </a:solidFill>
              </a:rPr>
              <a:t>Dzaleka Refugee Camp</a:t>
            </a:r>
          </a:p>
        </p:txBody>
      </p:sp>
      <p:sp>
        <p:nvSpPr>
          <p:cNvPr id="3" name="Content Placeholder 2">
            <a:extLst>
              <a:ext uri="{FF2B5EF4-FFF2-40B4-BE49-F238E27FC236}">
                <a16:creationId xmlns:a16="http://schemas.microsoft.com/office/drawing/2014/main" id="{284572B3-5CA9-4D50-A65C-662F8B77688B}"/>
              </a:ext>
            </a:extLst>
          </p:cNvPr>
          <p:cNvSpPr>
            <a:spLocks noGrp="1"/>
          </p:cNvSpPr>
          <p:nvPr>
            <p:ph idx="1"/>
          </p:nvPr>
        </p:nvSpPr>
        <p:spPr>
          <a:xfrm>
            <a:off x="1424904" y="2494450"/>
            <a:ext cx="4053545" cy="3563159"/>
          </a:xfrm>
        </p:spPr>
        <p:txBody>
          <a:bodyPr>
            <a:normAutofit/>
          </a:bodyPr>
          <a:lstStyle/>
          <a:p>
            <a:r>
              <a:rPr lang="en-US" sz="2400" dirty="0"/>
              <a:t>Originally built for 10,000 refugees</a:t>
            </a:r>
          </a:p>
          <a:p>
            <a:r>
              <a:rPr lang="en-US" sz="2400" dirty="0"/>
              <a:t>Now has a population of 40,000 refugees</a:t>
            </a:r>
          </a:p>
          <a:p>
            <a:r>
              <a:rPr lang="en-US" sz="2400" dirty="0"/>
              <a:t>300% increase</a:t>
            </a:r>
          </a:p>
          <a:p>
            <a:r>
              <a:rPr lang="en-US" sz="2400" dirty="0"/>
              <a:t>Congestion in the camp</a:t>
            </a:r>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CA6C94A-5663-46CE-899E-773DDB2EB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8408" y="2492376"/>
            <a:ext cx="3563372" cy="3563372"/>
          </a:xfrm>
          <a:prstGeom prst="rect">
            <a:avLst/>
          </a:prstGeom>
        </p:spPr>
      </p:pic>
    </p:spTree>
    <p:extLst>
      <p:ext uri="{BB962C8B-B14F-4D97-AF65-F5344CB8AC3E}">
        <p14:creationId xmlns:p14="http://schemas.microsoft.com/office/powerpoint/2010/main" val="124839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0D50A-3A5A-4DB4-8B80-3F8CB09A3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57" y="324207"/>
            <a:ext cx="7287208" cy="5974079"/>
          </a:xfrm>
          <a:prstGeom prst="rect">
            <a:avLst/>
          </a:prstGeom>
        </p:spPr>
      </p:pic>
    </p:spTree>
    <p:extLst>
      <p:ext uri="{BB962C8B-B14F-4D97-AF65-F5344CB8AC3E}">
        <p14:creationId xmlns:p14="http://schemas.microsoft.com/office/powerpoint/2010/main" val="692257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1215</Words>
  <Application>Microsoft Office PowerPoint</Application>
  <PresentationFormat>Widescreen</PresentationFormat>
  <Paragraphs>112</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Meiryo</vt:lpstr>
      <vt:lpstr>Arial</vt:lpstr>
      <vt:lpstr>Calibri</vt:lpstr>
      <vt:lpstr>Calibri Light</vt:lpstr>
      <vt:lpstr>Office Theme</vt:lpstr>
      <vt:lpstr>My experience with the Rotary Peace Fellowship </vt:lpstr>
      <vt:lpstr>Chimwemwe</vt:lpstr>
      <vt:lpstr>PowerPoint Presentation</vt:lpstr>
      <vt:lpstr>PowerPoint Presentation</vt:lpstr>
      <vt:lpstr>PowerPoint Presentation</vt:lpstr>
      <vt:lpstr>PowerPoint Presentation</vt:lpstr>
      <vt:lpstr>PowerPoint Presentation</vt:lpstr>
      <vt:lpstr>Dzaleka Refugee Camp</vt:lpstr>
      <vt:lpstr>PowerPoint Presentation</vt:lpstr>
      <vt:lpstr>PowerPoint Presentation</vt:lpstr>
      <vt:lpstr>PowerPoint Presentation</vt:lpstr>
      <vt:lpstr>PowerPoint Presentation</vt:lpstr>
      <vt:lpstr>PowerPoint Presentation</vt:lpstr>
      <vt:lpstr>Rogue Humanitarians</vt:lpstr>
      <vt:lpstr>The Rotary Peace Fellowship</vt:lpstr>
      <vt:lpstr>RPF Class 18</vt:lpstr>
      <vt:lpstr>PowerPoint Presentation</vt:lpstr>
      <vt:lpstr> 1. Interdisciplinary collaboration </vt:lpstr>
      <vt:lpstr>2. Advocacy</vt:lpstr>
      <vt:lpstr>3. Health Equity Promotion</vt:lpstr>
      <vt:lpstr>Future plans</vt:lpstr>
      <vt:lpstr>Good Steward Foundation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experience with the Rotary Peace Fellowship</dc:title>
  <dc:creator>Chimwemwe Kumwenda</dc:creator>
  <cp:lastModifiedBy>Raul Woerner</cp:lastModifiedBy>
  <cp:revision>14</cp:revision>
  <dcterms:created xsi:type="dcterms:W3CDTF">2021-05-10T19:46:11Z</dcterms:created>
  <dcterms:modified xsi:type="dcterms:W3CDTF">2021-05-13T15:41:20Z</dcterms:modified>
</cp:coreProperties>
</file>